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7"/>
  </p:notesMasterIdLst>
  <p:handoutMasterIdLst>
    <p:handoutMasterId r:id="rId58"/>
  </p:handoutMasterIdLst>
  <p:sldIdLst>
    <p:sldId id="256" r:id="rId2"/>
    <p:sldId id="419" r:id="rId3"/>
    <p:sldId id="619" r:id="rId4"/>
    <p:sldId id="678" r:id="rId5"/>
    <p:sldId id="679" r:id="rId6"/>
    <p:sldId id="680" r:id="rId7"/>
    <p:sldId id="681" r:id="rId8"/>
    <p:sldId id="682" r:id="rId9"/>
    <p:sldId id="683" r:id="rId10"/>
    <p:sldId id="684" r:id="rId11"/>
    <p:sldId id="685" r:id="rId12"/>
    <p:sldId id="703" r:id="rId13"/>
    <p:sldId id="686" r:id="rId14"/>
    <p:sldId id="687" r:id="rId15"/>
    <p:sldId id="688" r:id="rId16"/>
    <p:sldId id="692" r:id="rId17"/>
    <p:sldId id="689" r:id="rId18"/>
    <p:sldId id="693" r:id="rId19"/>
    <p:sldId id="690" r:id="rId20"/>
    <p:sldId id="691" r:id="rId21"/>
    <p:sldId id="694" r:id="rId22"/>
    <p:sldId id="696" r:id="rId23"/>
    <p:sldId id="695" r:id="rId24"/>
    <p:sldId id="697" r:id="rId25"/>
    <p:sldId id="698" r:id="rId26"/>
    <p:sldId id="704" r:id="rId27"/>
    <p:sldId id="585" r:id="rId28"/>
    <p:sldId id="623" r:id="rId29"/>
    <p:sldId id="620" r:id="rId30"/>
    <p:sldId id="618" r:id="rId31"/>
    <p:sldId id="699" r:id="rId32"/>
    <p:sldId id="630" r:id="rId33"/>
    <p:sldId id="632" r:id="rId34"/>
    <p:sldId id="624" r:id="rId35"/>
    <p:sldId id="633" r:id="rId36"/>
    <p:sldId id="635" r:id="rId37"/>
    <p:sldId id="637" r:id="rId38"/>
    <p:sldId id="636" r:id="rId39"/>
    <p:sldId id="638" r:id="rId40"/>
    <p:sldId id="639" r:id="rId41"/>
    <p:sldId id="700" r:id="rId42"/>
    <p:sldId id="702" r:id="rId43"/>
    <p:sldId id="701" r:id="rId44"/>
    <p:sldId id="705" r:id="rId45"/>
    <p:sldId id="706" r:id="rId46"/>
    <p:sldId id="707" r:id="rId47"/>
    <p:sldId id="657" r:id="rId48"/>
    <p:sldId id="711" r:id="rId49"/>
    <p:sldId id="708" r:id="rId50"/>
    <p:sldId id="709" r:id="rId51"/>
    <p:sldId id="713" r:id="rId52"/>
    <p:sldId id="712" r:id="rId53"/>
    <p:sldId id="510" r:id="rId54"/>
    <p:sldId id="653" r:id="rId55"/>
    <p:sldId id="342" r:id="rId56"/>
  </p:sldIdLst>
  <p:sldSz cx="24384000" cy="13716000"/>
  <p:notesSz cx="6797675" cy="9929813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imes New Roman" panose="02020603050405020304" pitchFamily="18" charset="0"/>
        <a:ea typeface="Times New Roman" panose="02020603050405020304" pitchFamily="18" charset="0"/>
        <a:cs typeface="Times New Roman" panose="02020603050405020304" pitchFamily="18" charset="0"/>
        <a:sym typeface="Times New Roman" panose="02020603050405020304" pitchFamily="18" charset="0"/>
      </a:defRPr>
    </a:lvl1pPr>
    <a:lvl2pPr marL="0" marR="0" indent="228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imes New Roman" panose="02020603050405020304" pitchFamily="18" charset="0"/>
        <a:ea typeface="Times New Roman" panose="02020603050405020304" pitchFamily="18" charset="0"/>
        <a:cs typeface="Times New Roman" panose="02020603050405020304" pitchFamily="18" charset="0"/>
        <a:sym typeface="Times New Roman" panose="02020603050405020304" pitchFamily="18" charset="0"/>
      </a:defRPr>
    </a:lvl2pPr>
    <a:lvl3pPr marL="0" marR="0" indent="457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imes New Roman" panose="02020603050405020304" pitchFamily="18" charset="0"/>
        <a:ea typeface="Times New Roman" panose="02020603050405020304" pitchFamily="18" charset="0"/>
        <a:cs typeface="Times New Roman" panose="02020603050405020304" pitchFamily="18" charset="0"/>
        <a:sym typeface="Times New Roman" panose="02020603050405020304" pitchFamily="18" charset="0"/>
      </a:defRPr>
    </a:lvl3pPr>
    <a:lvl4pPr marL="0" marR="0" indent="685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imes New Roman" panose="02020603050405020304" pitchFamily="18" charset="0"/>
        <a:ea typeface="Times New Roman" panose="02020603050405020304" pitchFamily="18" charset="0"/>
        <a:cs typeface="Times New Roman" panose="02020603050405020304" pitchFamily="18" charset="0"/>
        <a:sym typeface="Times New Roman" panose="02020603050405020304" pitchFamily="18" charset="0"/>
      </a:defRPr>
    </a:lvl4pPr>
    <a:lvl5pPr marL="0" marR="0" indent="9144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imes New Roman" panose="02020603050405020304" pitchFamily="18" charset="0"/>
        <a:ea typeface="Times New Roman" panose="02020603050405020304" pitchFamily="18" charset="0"/>
        <a:cs typeface="Times New Roman" panose="02020603050405020304" pitchFamily="18" charset="0"/>
        <a:sym typeface="Times New Roman" panose="02020603050405020304" pitchFamily="18" charset="0"/>
      </a:defRPr>
    </a:lvl5pPr>
    <a:lvl6pPr marL="0" marR="0" indent="11430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imes New Roman" panose="02020603050405020304" pitchFamily="18" charset="0"/>
        <a:ea typeface="Times New Roman" panose="02020603050405020304" pitchFamily="18" charset="0"/>
        <a:cs typeface="Times New Roman" panose="02020603050405020304" pitchFamily="18" charset="0"/>
        <a:sym typeface="Times New Roman" panose="02020603050405020304" pitchFamily="18" charset="0"/>
      </a:defRPr>
    </a:lvl6pPr>
    <a:lvl7pPr marL="0" marR="0" indent="1371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imes New Roman" panose="02020603050405020304" pitchFamily="18" charset="0"/>
        <a:ea typeface="Times New Roman" panose="02020603050405020304" pitchFamily="18" charset="0"/>
        <a:cs typeface="Times New Roman" panose="02020603050405020304" pitchFamily="18" charset="0"/>
        <a:sym typeface="Times New Roman" panose="02020603050405020304" pitchFamily="18" charset="0"/>
      </a:defRPr>
    </a:lvl7pPr>
    <a:lvl8pPr marL="0" marR="0" indent="1600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imes New Roman" panose="02020603050405020304" pitchFamily="18" charset="0"/>
        <a:ea typeface="Times New Roman" panose="02020603050405020304" pitchFamily="18" charset="0"/>
        <a:cs typeface="Times New Roman" panose="02020603050405020304" pitchFamily="18" charset="0"/>
        <a:sym typeface="Times New Roman" panose="02020603050405020304" pitchFamily="18" charset="0"/>
      </a:defRPr>
    </a:lvl8pPr>
    <a:lvl9pPr marL="0" marR="0" indent="1828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imes New Roman" panose="02020603050405020304" pitchFamily="18" charset="0"/>
        <a:ea typeface="Times New Roman" panose="02020603050405020304" pitchFamily="18" charset="0"/>
        <a:cs typeface="Times New Roman" panose="02020603050405020304" pitchFamily="18" charset="0"/>
        <a:sym typeface="Times New Roman" panose="02020603050405020304" pitchFamily="18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4320">
          <p15:clr>
            <a:srgbClr val="A4A3A4"/>
          </p15:clr>
        </p15:guide>
        <p15:guide id="2" pos="76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1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B040"/>
    <a:srgbClr val="F25A29"/>
    <a:srgbClr val="F35A29"/>
    <a:srgbClr val="4372C4"/>
    <a:srgbClr val="ED1C24"/>
    <a:srgbClr val="E4C622"/>
    <a:srgbClr val="B9D532"/>
    <a:srgbClr val="7BC242"/>
    <a:srgbClr val="E4C721"/>
    <a:srgbClr val="45B7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171" autoAdjust="0"/>
    <p:restoredTop sz="84555" autoAdjust="0"/>
  </p:normalViewPr>
  <p:slideViewPr>
    <p:cSldViewPr snapToGrid="0" snapToObjects="1">
      <p:cViewPr varScale="1">
        <p:scale>
          <a:sx n="28" d="100"/>
          <a:sy n="28" d="100"/>
        </p:scale>
        <p:origin x="92" y="328"/>
      </p:cViewPr>
      <p:guideLst>
        <p:guide orient="horz" pos="4320"/>
        <p:guide pos="7680"/>
      </p:guideLst>
    </p:cSldViewPr>
  </p:slideViewPr>
  <p:outlineViewPr>
    <p:cViewPr>
      <p:scale>
        <a:sx n="33" d="100"/>
        <a:sy n="33" d="100"/>
      </p:scale>
      <p:origin x="0" y="-932"/>
    </p:cViewPr>
  </p:outlineViewPr>
  <p:notesTextViewPr>
    <p:cViewPr>
      <p:scale>
        <a:sx n="75" d="100"/>
        <a:sy n="7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commentAuthors" Target="commentAuthor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21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821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C9682A-6338-40E2-9ACD-2A3FF92BB3F1}" type="datetime1">
              <a:rPr lang="en-US" smtClean="0"/>
              <a:t>4/1/2022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31600"/>
            <a:ext cx="2945659" cy="49821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443" y="9431600"/>
            <a:ext cx="2945659" cy="49821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AC4568-2AE6-42F2-B295-3769A765E8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770683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>
            <a:spLocks noGrp="1" noRot="1" noChangeAspect="1"/>
          </p:cNvSpPr>
          <p:nvPr>
            <p:ph type="sldImg"/>
          </p:nvPr>
        </p:nvSpPr>
        <p:spPr>
          <a:xfrm>
            <a:off x="88900" y="744538"/>
            <a:ext cx="6619875" cy="3724275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3" name="Shape 23"/>
          <p:cNvSpPr>
            <a:spLocks noGrp="1"/>
          </p:cNvSpPr>
          <p:nvPr>
            <p:ph type="body" sz="quarter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53044357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defTabSz="457200" latinLnBrk="0">
      <a:lnSpc>
        <a:spcPct val="117999"/>
      </a:lnSpc>
      <a:defRPr sz="2200">
        <a:latin typeface="Times New Roman" panose="02020603050405020304" pitchFamily="18" charset="0"/>
        <a:ea typeface="Times New Roman" panose="02020603050405020304" pitchFamily="18" charset="0"/>
        <a:cs typeface="Times New Roman" panose="02020603050405020304" pitchFamily="18" charset="0"/>
        <a:sym typeface="Times New Roman" panose="02020603050405020304" pitchFamily="18" charset="0"/>
      </a:defRPr>
    </a:lvl1pPr>
    <a:lvl2pPr indent="228600" defTabSz="457200" latinLnBrk="0">
      <a:lnSpc>
        <a:spcPct val="117999"/>
      </a:lnSpc>
      <a:defRPr sz="2200">
        <a:latin typeface="Times New Roman" panose="02020603050405020304" pitchFamily="18" charset="0"/>
        <a:ea typeface="Times New Roman" panose="02020603050405020304" pitchFamily="18" charset="0"/>
        <a:cs typeface="Times New Roman" panose="02020603050405020304" pitchFamily="18" charset="0"/>
        <a:sym typeface="Times New Roman" panose="02020603050405020304" pitchFamily="18" charset="0"/>
      </a:defRPr>
    </a:lvl2pPr>
    <a:lvl3pPr indent="457200" defTabSz="457200" latinLnBrk="0">
      <a:lnSpc>
        <a:spcPct val="117999"/>
      </a:lnSpc>
      <a:defRPr sz="2200">
        <a:latin typeface="Times New Roman" panose="02020603050405020304" pitchFamily="18" charset="0"/>
        <a:ea typeface="Times New Roman" panose="02020603050405020304" pitchFamily="18" charset="0"/>
        <a:cs typeface="Times New Roman" panose="02020603050405020304" pitchFamily="18" charset="0"/>
        <a:sym typeface="Times New Roman" panose="02020603050405020304" pitchFamily="18" charset="0"/>
      </a:defRPr>
    </a:lvl3pPr>
    <a:lvl4pPr indent="685800" defTabSz="457200" latinLnBrk="0">
      <a:lnSpc>
        <a:spcPct val="117999"/>
      </a:lnSpc>
      <a:defRPr sz="2200">
        <a:latin typeface="Times New Roman" panose="02020603050405020304" pitchFamily="18" charset="0"/>
        <a:ea typeface="Times New Roman" panose="02020603050405020304" pitchFamily="18" charset="0"/>
        <a:cs typeface="Times New Roman" panose="02020603050405020304" pitchFamily="18" charset="0"/>
        <a:sym typeface="Times New Roman" panose="02020603050405020304" pitchFamily="18" charset="0"/>
      </a:defRPr>
    </a:lvl4pPr>
    <a:lvl5pPr indent="914400" defTabSz="457200" latinLnBrk="0">
      <a:lnSpc>
        <a:spcPct val="117999"/>
      </a:lnSpc>
      <a:defRPr sz="2200">
        <a:latin typeface="Times New Roman" panose="02020603050405020304" pitchFamily="18" charset="0"/>
        <a:ea typeface="Times New Roman" panose="02020603050405020304" pitchFamily="18" charset="0"/>
        <a:cs typeface="Times New Roman" panose="02020603050405020304" pitchFamily="18" charset="0"/>
        <a:sym typeface="Times New Roman" panose="02020603050405020304" pitchFamily="18" charset="0"/>
      </a:defRPr>
    </a:lvl5pPr>
    <a:lvl6pPr indent="1143000" defTabSz="457200" latinLnBrk="0">
      <a:lnSpc>
        <a:spcPct val="117999"/>
      </a:lnSpc>
      <a:defRPr sz="2200">
        <a:latin typeface="Times New Roman" panose="02020603050405020304" pitchFamily="18" charset="0"/>
        <a:ea typeface="Times New Roman" panose="02020603050405020304" pitchFamily="18" charset="0"/>
        <a:cs typeface="Times New Roman" panose="02020603050405020304" pitchFamily="18" charset="0"/>
        <a:sym typeface="Times New Roman" panose="02020603050405020304" pitchFamily="18" charset="0"/>
      </a:defRPr>
    </a:lvl6pPr>
    <a:lvl7pPr indent="1371600" defTabSz="457200" latinLnBrk="0">
      <a:lnSpc>
        <a:spcPct val="117999"/>
      </a:lnSpc>
      <a:defRPr sz="2200">
        <a:latin typeface="Times New Roman" panose="02020603050405020304" pitchFamily="18" charset="0"/>
        <a:ea typeface="Times New Roman" panose="02020603050405020304" pitchFamily="18" charset="0"/>
        <a:cs typeface="Times New Roman" panose="02020603050405020304" pitchFamily="18" charset="0"/>
        <a:sym typeface="Times New Roman" panose="02020603050405020304" pitchFamily="18" charset="0"/>
      </a:defRPr>
    </a:lvl7pPr>
    <a:lvl8pPr indent="1600200" defTabSz="457200" latinLnBrk="0">
      <a:lnSpc>
        <a:spcPct val="117999"/>
      </a:lnSpc>
      <a:defRPr sz="2200">
        <a:latin typeface="Times New Roman" panose="02020603050405020304" pitchFamily="18" charset="0"/>
        <a:ea typeface="Times New Roman" panose="02020603050405020304" pitchFamily="18" charset="0"/>
        <a:cs typeface="Times New Roman" panose="02020603050405020304" pitchFamily="18" charset="0"/>
        <a:sym typeface="Times New Roman" panose="02020603050405020304" pitchFamily="18" charset="0"/>
      </a:defRPr>
    </a:lvl8pPr>
    <a:lvl9pPr indent="1828800" defTabSz="457200" latinLnBrk="0">
      <a:lnSpc>
        <a:spcPct val="117999"/>
      </a:lnSpc>
      <a:defRPr sz="2200">
        <a:latin typeface="Times New Roman" panose="02020603050405020304" pitchFamily="18" charset="0"/>
        <a:ea typeface="Times New Roman" panose="02020603050405020304" pitchFamily="18" charset="0"/>
        <a:cs typeface="Times New Roman" panose="02020603050405020304" pitchFamily="18" charset="0"/>
        <a:sym typeface="Times New Roman" panose="02020603050405020304" pitchFamily="18" charset="0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8900" y="744538"/>
            <a:ext cx="6619875" cy="37242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98362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8900" y="744538"/>
            <a:ext cx="6619875" cy="37242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0717220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FE536F65-AC83-4CA5-A319-75AFC58D4B3B}" type="slidenum">
              <a:rPr lang="en-US" smtClean="0">
                <a:solidFill>
                  <a:prstClr val="black"/>
                </a:solidFill>
                <a:latin typeface="Calibri"/>
                <a:ea typeface=""/>
                <a:cs typeface=""/>
              </a:rPr>
              <a:pPr/>
              <a:t>55</a:t>
            </a:fld>
            <a:endParaRPr lang="en-US" dirty="0">
              <a:solidFill>
                <a:prstClr val="black"/>
              </a:solidFill>
              <a:latin typeface="Calibri"/>
              <a:ea typeface="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12286319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gradFill flip="none" rotWithShape="1">
          <a:gsLst>
            <a:gs pos="17000">
              <a:schemeClr val="bg1"/>
            </a:gs>
            <a:gs pos="83000">
              <a:srgbClr val="FF9900">
                <a:lumMod val="20000"/>
                <a:lumOff val="80000"/>
              </a:srgbClr>
            </a:gs>
            <a:gs pos="67000">
              <a:schemeClr val="accent1">
                <a:lumMod val="5000"/>
                <a:lumOff val="95000"/>
              </a:schemeClr>
            </a:gs>
            <a:gs pos="100000">
              <a:srgbClr val="057BBA">
                <a:lumMod val="50000"/>
                <a:lumOff val="5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FA04767-AA7B-4F3E-BCFB-179D9E0CC00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017132" y="859479"/>
            <a:ext cx="2950192" cy="113183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9C049C43-2C50-4372-822C-DA510E94A23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C608E076-FA65-406B-B46F-9B423DB8E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5217" y="357188"/>
            <a:ext cx="15794390" cy="1710326"/>
          </a:xfrm>
        </p:spPr>
        <p:txBody>
          <a:bodyPr>
            <a:normAutofit/>
          </a:bodyPr>
          <a:lstStyle>
            <a:lvl1pPr algn="l">
              <a:defRPr sz="8200">
                <a:latin typeface="Meiryo" charset="-128"/>
                <a:ea typeface="Meiryo" charset="-128"/>
                <a:cs typeface="Meiryo" charset="-128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8820083" y="13156977"/>
            <a:ext cx="6743833" cy="482823"/>
          </a:xfrm>
        </p:spPr>
        <p:txBody>
          <a:bodyPr/>
          <a:lstStyle>
            <a:lvl1pPr>
              <a:defRPr sz="2200">
                <a:solidFill>
                  <a:schemeClr val="bg1"/>
                </a:solidFill>
                <a:latin typeface="Meiryo" charset="-128"/>
                <a:ea typeface="Meiryo" charset="-128"/>
                <a:cs typeface="Meiryo" charset="-128"/>
              </a:defRPr>
            </a:lvl1pPr>
          </a:lstStyle>
          <a:p>
            <a:r>
              <a:rPr lang="vi-VN" dirty="0">
                <a:solidFill>
                  <a:schemeClr val="bg1"/>
                </a:solidFill>
              </a:rPr>
              <a:t>Copyright </a:t>
            </a:r>
            <a:r>
              <a:rPr lang="de-DE" i="1" dirty="0">
                <a:solidFill>
                  <a:schemeClr val="bg1"/>
                </a:solidFill>
              </a:rPr>
              <a:t>© </a:t>
            </a:r>
            <a:r>
              <a:rPr lang="de-DE" dirty="0">
                <a:solidFill>
                  <a:schemeClr val="bg1"/>
                </a:solidFill>
              </a:rPr>
              <a:t>VTI Academy All Right Reserved</a:t>
            </a:r>
            <a:r>
              <a:rPr lang="vi-VN" dirty="0">
                <a:solidFill>
                  <a:schemeClr val="bg1"/>
                </a:solidFill>
              </a:rPr>
              <a:t> </a:t>
            </a:r>
            <a:endParaRPr lang="uk-UA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1_Title and Content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Google Shape;23;p3"/>
          <p:cNvCxnSpPr/>
          <p:nvPr/>
        </p:nvCxnSpPr>
        <p:spPr>
          <a:xfrm>
            <a:off x="482600" y="1412390"/>
            <a:ext cx="21521992" cy="0"/>
          </a:xfrm>
          <a:prstGeom prst="straightConnector1">
            <a:avLst/>
          </a:prstGeom>
          <a:noFill/>
          <a:ln w="19050" cap="flat" cmpd="sng">
            <a:solidFill>
              <a:srgbClr val="3C5A9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4" name="Google Shape;24;p3"/>
          <p:cNvSpPr/>
          <p:nvPr/>
        </p:nvSpPr>
        <p:spPr>
          <a:xfrm>
            <a:off x="0" y="12670972"/>
            <a:ext cx="24384000" cy="1045028"/>
          </a:xfrm>
          <a:prstGeom prst="rect">
            <a:avLst/>
          </a:prstGeom>
          <a:solidFill>
            <a:srgbClr val="3C5A99"/>
          </a:solidFill>
          <a:ln>
            <a:noFill/>
          </a:ln>
        </p:spPr>
        <p:txBody>
          <a:bodyPr spcFirstLastPara="1" wrap="square" lIns="182850" tIns="91400" rIns="182850" bIns="914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25;p3"/>
          <p:cNvSpPr/>
          <p:nvPr/>
        </p:nvSpPr>
        <p:spPr>
          <a:xfrm>
            <a:off x="6781639" y="12854932"/>
            <a:ext cx="10458958" cy="677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91400" rIns="182850" bIns="91400" anchor="t" anchorCtr="0">
            <a:noAutofit/>
          </a:bodyPr>
          <a:lstStyle/>
          <a:p>
            <a:r>
              <a:rPr lang="vi-VN" dirty="0">
                <a:solidFill>
                  <a:schemeClr val="bg1"/>
                </a:solidFill>
              </a:rPr>
              <a:t>Copyright </a:t>
            </a:r>
            <a:r>
              <a:rPr lang="de-DE" i="1" dirty="0">
                <a:solidFill>
                  <a:schemeClr val="bg1"/>
                </a:solidFill>
              </a:rPr>
              <a:t>© </a:t>
            </a:r>
            <a:r>
              <a:rPr lang="de-DE" dirty="0">
                <a:solidFill>
                  <a:schemeClr val="bg1"/>
                </a:solidFill>
              </a:rPr>
              <a:t>VTI Academy All Right Reserved</a:t>
            </a:r>
            <a:r>
              <a:rPr lang="vi-VN" dirty="0">
                <a:solidFill>
                  <a:schemeClr val="bg1"/>
                </a:solidFill>
              </a:rPr>
              <a:t> </a:t>
            </a:r>
            <a:endParaRPr lang="uk-UA" dirty="0">
              <a:solidFill>
                <a:schemeClr val="bg1"/>
              </a:solidFill>
            </a:endParaRPr>
          </a:p>
        </p:txBody>
      </p:sp>
      <p:cxnSp>
        <p:nvCxnSpPr>
          <p:cNvPr id="26" name="Google Shape;26;p3"/>
          <p:cNvCxnSpPr/>
          <p:nvPr/>
        </p:nvCxnSpPr>
        <p:spPr>
          <a:xfrm>
            <a:off x="14610736" y="1412390"/>
            <a:ext cx="7393856" cy="0"/>
          </a:xfrm>
          <a:prstGeom prst="straightConnector1">
            <a:avLst/>
          </a:prstGeom>
          <a:noFill/>
          <a:ln w="19050" cap="flat" cmpd="sng">
            <a:solidFill>
              <a:srgbClr val="FFC00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7" name="Google Shape;27;p3"/>
          <p:cNvCxnSpPr/>
          <p:nvPr/>
        </p:nvCxnSpPr>
        <p:spPr>
          <a:xfrm>
            <a:off x="0" y="12670972"/>
            <a:ext cx="24384000" cy="0"/>
          </a:xfrm>
          <a:prstGeom prst="straightConnector1">
            <a:avLst/>
          </a:prstGeom>
          <a:noFill/>
          <a:ln w="19050" cap="flat" cmpd="sng">
            <a:solidFill>
              <a:srgbClr val="FFC000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3" name="Picture 2" descr="A picture containing drawing&#10;&#10;Description automatically generated">
            <a:extLst>
              <a:ext uri="{FF2B5EF4-FFF2-40B4-BE49-F238E27FC236}">
                <a16:creationId xmlns:a16="http://schemas.microsoft.com/office/drawing/2014/main" id="{BF365656-3C2C-401A-A261-7849E1DCB5B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52276" y="-25180"/>
            <a:ext cx="5131724" cy="1437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8717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bg>
      <p:bgPr>
        <a:gradFill flip="none" rotWithShape="1">
          <a:gsLst>
            <a:gs pos="17000">
              <a:schemeClr val="bg1"/>
            </a:gs>
            <a:gs pos="83000">
              <a:srgbClr val="FF9900">
                <a:lumMod val="20000"/>
                <a:lumOff val="80000"/>
              </a:srgbClr>
            </a:gs>
            <a:gs pos="67000">
              <a:schemeClr val="accent1">
                <a:lumMod val="5000"/>
                <a:lumOff val="95000"/>
              </a:schemeClr>
            </a:gs>
            <a:gs pos="100000">
              <a:srgbClr val="057BBA">
                <a:lumMod val="50000"/>
                <a:lumOff val="5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08E076-FA65-406B-B46F-9B423DB8E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5217" y="357188"/>
            <a:ext cx="18701658" cy="1710326"/>
          </a:xfrm>
        </p:spPr>
        <p:txBody>
          <a:bodyPr>
            <a:normAutofit/>
          </a:bodyPr>
          <a:lstStyle>
            <a:lvl1pPr algn="l">
              <a:defRPr sz="8200">
                <a:latin typeface="Meiryo" charset="-128"/>
                <a:ea typeface="Meiryo" charset="-128"/>
                <a:cs typeface="Meiryo" charset="-128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4B674F-1420-4DF2-8459-B3931B4964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76400" y="12712701"/>
            <a:ext cx="5486400" cy="730250"/>
          </a:xfrm>
          <a:prstGeom prst="rect">
            <a:avLst/>
          </a:prstGeom>
        </p:spPr>
        <p:txBody>
          <a:bodyPr/>
          <a:lstStyle/>
          <a:p>
            <a:fld id="{06980E3F-CE96-4267-B841-15E317674931}" type="datetimeFigureOut">
              <a:rPr lang="en-US" smtClean="0"/>
              <a:t>4/1/2022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EB1A97-058D-4695-BDEE-1CB388B84E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77200" y="12712701"/>
            <a:ext cx="8229600" cy="73025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E0EE83-65C2-45C2-B15E-F5BF3C6B97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962817" y="13073062"/>
            <a:ext cx="448840" cy="482823"/>
          </a:xfrm>
        </p:spPr>
        <p:txBody>
          <a:bodyPr/>
          <a:lstStyle/>
          <a:p>
            <a:fld id="{76CA7329-12AB-4100-8DDD-19BE59417CE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0641B02-D364-4240-835E-FF32F0F89CB6}"/>
              </a:ext>
            </a:extLst>
          </p:cNvPr>
          <p:cNvCxnSpPr/>
          <p:nvPr userDrawn="1"/>
        </p:nvCxnSpPr>
        <p:spPr>
          <a:xfrm>
            <a:off x="1845217" y="1893677"/>
            <a:ext cx="18701658" cy="0"/>
          </a:xfrm>
          <a:prstGeom prst="line">
            <a:avLst/>
          </a:prstGeom>
          <a:ln w="38100" cap="rnd">
            <a:solidFill>
              <a:srgbClr val="057BBA">
                <a:alpha val="80000"/>
              </a:srgbClr>
            </a:solidFill>
          </a:ln>
          <a:effectLst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F3C5E42B-5773-41D1-82C9-A3B78618094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12883" y="427995"/>
            <a:ext cx="2645634" cy="1639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2175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Only">
    <p:bg>
      <p:bgPr>
        <a:gradFill flip="none" rotWithShape="1">
          <a:gsLst>
            <a:gs pos="17000">
              <a:schemeClr val="bg1"/>
            </a:gs>
            <a:gs pos="83000">
              <a:srgbClr val="FF9900">
                <a:lumMod val="20000"/>
                <a:lumOff val="80000"/>
              </a:srgbClr>
            </a:gs>
            <a:gs pos="67000">
              <a:schemeClr val="accent1">
                <a:lumMod val="5000"/>
                <a:lumOff val="95000"/>
              </a:schemeClr>
            </a:gs>
            <a:gs pos="100000">
              <a:srgbClr val="057BBA">
                <a:lumMod val="50000"/>
                <a:lumOff val="5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557906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4387453" y="357187"/>
            <a:ext cx="15609094" cy="30360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4387453" y="3643312"/>
            <a:ext cx="15609094" cy="8840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>
            <a:spAutoFit/>
          </a:bodyPr>
          <a:lstStyle>
            <a:lvl1pPr>
              <a:defRPr sz="2200" b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49" r:id="rId2"/>
    <p:sldLayoutId id="2147483655" r:id="rId3"/>
    <p:sldLayoutId id="2147483656" r:id="rId4"/>
    <p:sldLayoutId id="2147483657" r:id="rId5"/>
  </p:sldLayoutIdLst>
  <p:transition spd="med"/>
  <p:txStyles>
    <p:titleStyle>
      <a:lvl1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Times New Roman" panose="02020603050405020304" pitchFamily="18" charset="0"/>
        </a:defRPr>
      </a:lvl1pPr>
      <a:lvl2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Times New Roman" panose="02020603050405020304" pitchFamily="18" charset="0"/>
        </a:defRPr>
      </a:lvl2pPr>
      <a:lvl3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Times New Roman" panose="02020603050405020304" pitchFamily="18" charset="0"/>
        </a:defRPr>
      </a:lvl3pPr>
      <a:lvl4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Times New Roman" panose="02020603050405020304" pitchFamily="18" charset="0"/>
        </a:defRPr>
      </a:lvl4pPr>
      <a:lvl5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Times New Roman" panose="02020603050405020304" pitchFamily="18" charset="0"/>
        </a:defRPr>
      </a:lvl5pPr>
      <a:lvl6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Times New Roman" panose="02020603050405020304" pitchFamily="18" charset="0"/>
        </a:defRPr>
      </a:lvl6pPr>
      <a:lvl7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Times New Roman" panose="02020603050405020304" pitchFamily="18" charset="0"/>
        </a:defRPr>
      </a:lvl7pPr>
      <a:lvl8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Times New Roman" panose="02020603050405020304" pitchFamily="18" charset="0"/>
        </a:defRPr>
      </a:lvl8pPr>
      <a:lvl9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Times New Roman" panose="02020603050405020304" pitchFamily="18" charset="0"/>
        </a:defRPr>
      </a:lvl9pPr>
    </p:titleStyle>
    <p:bodyStyle>
      <a:lvl1pPr marL="611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Times New Roman" panose="02020603050405020304" pitchFamily="18" charset="0"/>
          <a:ea typeface="Times New Roman" panose="02020603050405020304" pitchFamily="18" charset="0"/>
          <a:cs typeface="Times New Roman" panose="02020603050405020304" pitchFamily="18" charset="0"/>
          <a:sym typeface="Times New Roman" panose="02020603050405020304" pitchFamily="18" charset="0"/>
        </a:defRPr>
      </a:lvl1pPr>
      <a:lvl2pPr marL="1055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Times New Roman" panose="02020603050405020304" pitchFamily="18" charset="0"/>
          <a:ea typeface="Times New Roman" panose="02020603050405020304" pitchFamily="18" charset="0"/>
          <a:cs typeface="Times New Roman" panose="02020603050405020304" pitchFamily="18" charset="0"/>
          <a:sym typeface="Times New Roman" panose="02020603050405020304" pitchFamily="18" charset="0"/>
        </a:defRPr>
      </a:lvl2pPr>
      <a:lvl3pPr marL="1500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Times New Roman" panose="02020603050405020304" pitchFamily="18" charset="0"/>
          <a:ea typeface="Times New Roman" panose="02020603050405020304" pitchFamily="18" charset="0"/>
          <a:cs typeface="Times New Roman" panose="02020603050405020304" pitchFamily="18" charset="0"/>
          <a:sym typeface="Times New Roman" panose="02020603050405020304" pitchFamily="18" charset="0"/>
        </a:defRPr>
      </a:lvl3pPr>
      <a:lvl4pPr marL="1944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Times New Roman" panose="02020603050405020304" pitchFamily="18" charset="0"/>
          <a:ea typeface="Times New Roman" panose="02020603050405020304" pitchFamily="18" charset="0"/>
          <a:cs typeface="Times New Roman" panose="02020603050405020304" pitchFamily="18" charset="0"/>
          <a:sym typeface="Times New Roman" panose="02020603050405020304" pitchFamily="18" charset="0"/>
        </a:defRPr>
      </a:lvl4pPr>
      <a:lvl5pPr marL="2389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Times New Roman" panose="02020603050405020304" pitchFamily="18" charset="0"/>
          <a:ea typeface="Times New Roman" panose="02020603050405020304" pitchFamily="18" charset="0"/>
          <a:cs typeface="Times New Roman" panose="02020603050405020304" pitchFamily="18" charset="0"/>
          <a:sym typeface="Times New Roman" panose="02020603050405020304" pitchFamily="18" charset="0"/>
        </a:defRPr>
      </a:lvl5pPr>
      <a:lvl6pPr marL="2833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Times New Roman" panose="02020603050405020304" pitchFamily="18" charset="0"/>
          <a:ea typeface="Times New Roman" panose="02020603050405020304" pitchFamily="18" charset="0"/>
          <a:cs typeface="Times New Roman" panose="02020603050405020304" pitchFamily="18" charset="0"/>
          <a:sym typeface="Times New Roman" panose="02020603050405020304" pitchFamily="18" charset="0"/>
        </a:defRPr>
      </a:lvl6pPr>
      <a:lvl7pPr marL="3278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Times New Roman" panose="02020603050405020304" pitchFamily="18" charset="0"/>
          <a:ea typeface="Times New Roman" panose="02020603050405020304" pitchFamily="18" charset="0"/>
          <a:cs typeface="Times New Roman" panose="02020603050405020304" pitchFamily="18" charset="0"/>
          <a:sym typeface="Times New Roman" panose="02020603050405020304" pitchFamily="18" charset="0"/>
        </a:defRPr>
      </a:lvl7pPr>
      <a:lvl8pPr marL="3722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Times New Roman" panose="02020603050405020304" pitchFamily="18" charset="0"/>
          <a:ea typeface="Times New Roman" panose="02020603050405020304" pitchFamily="18" charset="0"/>
          <a:cs typeface="Times New Roman" panose="02020603050405020304" pitchFamily="18" charset="0"/>
          <a:sym typeface="Times New Roman" panose="02020603050405020304" pitchFamily="18" charset="0"/>
        </a:defRPr>
      </a:lvl8pPr>
      <a:lvl9pPr marL="4167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Times New Roman" panose="02020603050405020304" pitchFamily="18" charset="0"/>
          <a:ea typeface="Times New Roman" panose="02020603050405020304" pitchFamily="18" charset="0"/>
          <a:cs typeface="Times New Roman" panose="02020603050405020304" pitchFamily="18" charset="0"/>
          <a:sym typeface="Times New Roman" panose="02020603050405020304" pitchFamily="18" charset="0"/>
        </a:defRPr>
      </a:lvl9pPr>
    </p:bodyStyle>
    <p:otherStyle>
      <a:lvl1pPr marL="0" marR="0" indent="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imes New Roman" panose="02020603050405020304" pitchFamily="18" charset="0"/>
        </a:defRPr>
      </a:lvl1pPr>
      <a:lvl2pPr marL="0" marR="0" indent="2286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imes New Roman" panose="02020603050405020304" pitchFamily="18" charset="0"/>
        </a:defRPr>
      </a:lvl2pPr>
      <a:lvl3pPr marL="0" marR="0" indent="4572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imes New Roman" panose="02020603050405020304" pitchFamily="18" charset="0"/>
        </a:defRPr>
      </a:lvl3pPr>
      <a:lvl4pPr marL="0" marR="0" indent="6858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imes New Roman" panose="02020603050405020304" pitchFamily="18" charset="0"/>
        </a:defRPr>
      </a:lvl4pPr>
      <a:lvl5pPr marL="0" marR="0" indent="9144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imes New Roman" panose="02020603050405020304" pitchFamily="18" charset="0"/>
        </a:defRPr>
      </a:lvl5pPr>
      <a:lvl6pPr marL="0" marR="0" indent="11430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imes New Roman" panose="02020603050405020304" pitchFamily="18" charset="0"/>
        </a:defRPr>
      </a:lvl6pPr>
      <a:lvl7pPr marL="0" marR="0" indent="13716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imes New Roman" panose="02020603050405020304" pitchFamily="18" charset="0"/>
        </a:defRPr>
      </a:lvl7pPr>
      <a:lvl8pPr marL="0" marR="0" indent="16002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imes New Roman" panose="02020603050405020304" pitchFamily="18" charset="0"/>
        </a:defRPr>
      </a:lvl8pPr>
      <a:lvl9pPr marL="0" marR="0" indent="18288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imes New Roman" panose="02020603050405020304" pitchFamily="18" charset="0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mailto:duy.nguyenngoc1@vti.com.vn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8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www.baeldung.com/hibernate-date-time" TargetMode="External"/><Relationship Id="rId4" Type="http://schemas.openxmlformats.org/officeDocument/2006/relationships/image" Target="../media/image66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8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aeldung.com/" TargetMode="External"/><Relationship Id="rId2" Type="http://schemas.openxmlformats.org/officeDocument/2006/relationships/hyperlink" Target="https://www.javatpoint.com/hibernate-tutorial" TargetMode="Externa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mvnrepository.com/artifact/org.hibernate/hibernate-core/5.4.17.Final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png"/><Relationship Id="rId4" Type="http://schemas.openxmlformats.org/officeDocument/2006/relationships/hyperlink" Target="https://mvnrepository.com/artifact/mysql/mysql-connector-java/8.0.20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drawing&#10;&#10;Description automatically generated">
            <a:extLst>
              <a:ext uri="{FF2B5EF4-FFF2-40B4-BE49-F238E27FC236}">
                <a16:creationId xmlns:a16="http://schemas.microsoft.com/office/drawing/2014/main" id="{5C73E9A0-1581-412A-9370-80FB5A08E4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3650" y="1753558"/>
            <a:ext cx="5103775" cy="142974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3535C99-41AF-418B-BEDD-F28650092074}"/>
              </a:ext>
            </a:extLst>
          </p:cNvPr>
          <p:cNvSpPr/>
          <p:nvPr/>
        </p:nvSpPr>
        <p:spPr>
          <a:xfrm>
            <a:off x="1795790" y="3025157"/>
            <a:ext cx="5636029" cy="5693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3100" dirty="0">
                <a:solidFill>
                  <a:schemeClr val="accent1">
                    <a:lumMod val="75000"/>
                  </a:schemeClr>
                </a:solidFill>
                <a:latin typeface="+mj-lt"/>
                <a:ea typeface="Meiryo" charset="-128"/>
                <a:cs typeface="Meiryo" charset="-128"/>
              </a:rPr>
              <a:t>WAY TO ENTERPRISE</a:t>
            </a:r>
          </a:p>
        </p:txBody>
      </p:sp>
      <p:sp>
        <p:nvSpPr>
          <p:cNvPr id="5" name="Google Shape;90;p9">
            <a:extLst>
              <a:ext uri="{FF2B5EF4-FFF2-40B4-BE49-F238E27FC236}">
                <a16:creationId xmlns:a16="http://schemas.microsoft.com/office/drawing/2014/main" id="{DB753221-CAE6-4172-B420-253F82036F95}"/>
              </a:ext>
            </a:extLst>
          </p:cNvPr>
          <p:cNvSpPr txBox="1">
            <a:spLocks/>
          </p:cNvSpPr>
          <p:nvPr/>
        </p:nvSpPr>
        <p:spPr>
          <a:xfrm>
            <a:off x="1215678" y="4549070"/>
            <a:ext cx="22486370" cy="1317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indent="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Times New Roman" panose="02020603050405020304" pitchFamily="18" charset="0"/>
              </a:defRPr>
            </a:lvl1pPr>
            <a:lvl2pPr marL="0" marR="0" indent="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Times New Roman" panose="02020603050405020304" pitchFamily="18" charset="0"/>
              </a:defRPr>
            </a:lvl2pPr>
            <a:lvl3pPr marL="0" marR="0" indent="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Times New Roman" panose="02020603050405020304" pitchFamily="18" charset="0"/>
              </a:defRPr>
            </a:lvl3pPr>
            <a:lvl4pPr marL="0" marR="0" indent="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Times New Roman" panose="02020603050405020304" pitchFamily="18" charset="0"/>
              </a:defRPr>
            </a:lvl4pPr>
            <a:lvl5pPr marL="0" marR="0" indent="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Times New Roman" panose="02020603050405020304" pitchFamily="18" charset="0"/>
              </a:defRPr>
            </a:lvl5pPr>
            <a:lvl6pPr marL="0" marR="0" indent="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Times New Roman" panose="02020603050405020304" pitchFamily="18" charset="0"/>
              </a:defRPr>
            </a:lvl6pPr>
            <a:lvl7pPr marL="0" marR="0" indent="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Times New Roman" panose="02020603050405020304" pitchFamily="18" charset="0"/>
              </a:defRPr>
            </a:lvl7pPr>
            <a:lvl8pPr marL="0" marR="0" indent="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Times New Roman" panose="02020603050405020304" pitchFamily="18" charset="0"/>
              </a:defRPr>
            </a:lvl8pPr>
            <a:lvl9pPr marL="0" marR="0" indent="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Times New Roman" panose="02020603050405020304" pitchFamily="18" charset="0"/>
              </a:defRPr>
            </a:lvl9pPr>
          </a:lstStyle>
          <a:p>
            <a:pPr hangingPunct="1">
              <a:lnSpc>
                <a:spcPct val="90000"/>
              </a:lnSpc>
              <a:buClr>
                <a:srgbClr val="1E4E79"/>
              </a:buClr>
              <a:buSzPts val="4400"/>
            </a:pPr>
            <a:r>
              <a:rPr lang="en-US" altLang="en-US" sz="10000" dirty="0" smtClean="0">
                <a:solidFill>
                  <a:schemeClr val="accent1">
                    <a:lumMod val="75000"/>
                  </a:schemeClr>
                </a:solidFill>
              </a:rPr>
              <a:t>Advanced Java</a:t>
            </a:r>
            <a:endParaRPr lang="en-US" sz="100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F2001B0A-062A-4A6F-BBE4-0E31E8A7C59F}"/>
              </a:ext>
            </a:extLst>
          </p:cNvPr>
          <p:cNvSpPr txBox="1">
            <a:spLocks/>
          </p:cNvSpPr>
          <p:nvPr/>
        </p:nvSpPr>
        <p:spPr bwMode="auto">
          <a:xfrm>
            <a:off x="1795790" y="8295495"/>
            <a:ext cx="11871552" cy="28416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SzPct val="60000"/>
              <a:buFont typeface="Wingdings" panose="05000000000000000000" pitchFamily="2" charset="2"/>
              <a:buChar char="q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Times New Roman" panose="02020603050405020304" pitchFamily="18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Times New Roman" panose="02020603050405020304" pitchFamily="18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Times New Roman" panose="02020603050405020304" pitchFamily="18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Times New Roman" panose="02020603050405020304" pitchFamily="18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Times New Roman" panose="02020603050405020304" pitchFamily="18" charset="0"/>
              <a:buNone/>
              <a:defRPr/>
            </a:pPr>
            <a:r>
              <a:rPr lang="en-US" sz="50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VTI ACADEMY</a:t>
            </a:r>
          </a:p>
          <a:p>
            <a:pPr marL="0" indent="0">
              <a:buFont typeface="Times New Roman" panose="02020603050405020304" pitchFamily="18" charset="0"/>
              <a:buNone/>
              <a:defRPr/>
            </a:pPr>
            <a:r>
              <a:rPr lang="en-US" sz="50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Author</a:t>
            </a:r>
            <a:r>
              <a:rPr lang="en-US" sz="500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5000" smtClean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duy.nguyenngoc1@vti.com.vn</a:t>
            </a:r>
            <a:endParaRPr lang="en-US" sz="5000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Times New Roman" panose="02020603050405020304" pitchFamily="18" charset="0"/>
              <a:buNone/>
              <a:defRPr/>
            </a:pPr>
            <a:r>
              <a:rPr lang="en-US" sz="50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March 2020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1137285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Times New Roman" panose="02020603050405020304" pitchFamily="18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 smtClean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HelloWorld Program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sp>
        <p:nvSpPr>
          <p:cNvPr id="4" name="Text Placeholder 1"/>
          <p:cNvSpPr txBox="1">
            <a:spLocks/>
          </p:cNvSpPr>
          <p:nvPr/>
        </p:nvSpPr>
        <p:spPr>
          <a:xfrm>
            <a:off x="1601035" y="2265849"/>
            <a:ext cx="10610015" cy="1048852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marL="428625" indent="-428625" hangingPunct="1">
              <a:buFont typeface="Wingdings" panose="05000000000000000000" pitchFamily="2" charset="2"/>
              <a:buChar char="Ø"/>
            </a:pPr>
            <a:r>
              <a:rPr lang="en-US" sz="4000" dirty="0" smtClean="0"/>
              <a:t> Result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149" y="3730511"/>
            <a:ext cx="9109115" cy="796618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38099" y="3730511"/>
            <a:ext cx="7388990" cy="5696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768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1137285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Times New Roman" panose="02020603050405020304" pitchFamily="18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 smtClean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HelloWorld Program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sp>
        <p:nvSpPr>
          <p:cNvPr id="4" name="Text Placeholder 1"/>
          <p:cNvSpPr txBox="1">
            <a:spLocks/>
          </p:cNvSpPr>
          <p:nvPr/>
        </p:nvSpPr>
        <p:spPr>
          <a:xfrm>
            <a:off x="1601035" y="2265849"/>
            <a:ext cx="10610015" cy="1048852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marL="428625" indent="-428625" hangingPunct="1">
              <a:buFont typeface="Wingdings" panose="05000000000000000000" pitchFamily="2" charset="2"/>
              <a:buChar char="Ø"/>
            </a:pPr>
            <a:r>
              <a:rPr lang="en-US" sz="4000" dirty="0" smtClean="0"/>
              <a:t> Summary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150" y="4222614"/>
            <a:ext cx="21851078" cy="5054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407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1137285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Times New Roman" panose="02020603050405020304" pitchFamily="18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 smtClean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Testing System Assignment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sp>
        <p:nvSpPr>
          <p:cNvPr id="4" name="Text Placeholder 1"/>
          <p:cNvSpPr txBox="1">
            <a:spLocks/>
          </p:cNvSpPr>
          <p:nvPr/>
        </p:nvSpPr>
        <p:spPr>
          <a:xfrm>
            <a:off x="1601035" y="2265849"/>
            <a:ext cx="10610015" cy="1048852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marL="428625" indent="-428625" hangingPunct="1">
              <a:buFont typeface="Wingdings" panose="05000000000000000000" pitchFamily="2" charset="2"/>
              <a:buChar char="Ø"/>
            </a:pPr>
            <a:r>
              <a:rPr lang="en-US" sz="4000" dirty="0" smtClean="0"/>
              <a:t> Self-practice</a:t>
            </a:r>
          </a:p>
        </p:txBody>
      </p:sp>
    </p:spTree>
    <p:extLst>
      <p:ext uri="{BB962C8B-B14F-4D97-AF65-F5344CB8AC3E}">
        <p14:creationId xmlns:p14="http://schemas.microsoft.com/office/powerpoint/2010/main" val="2592662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1137285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Times New Roman" panose="02020603050405020304" pitchFamily="18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 smtClean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CRUD Program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sp>
        <p:nvSpPr>
          <p:cNvPr id="6" name="Text Placeholder 1"/>
          <p:cNvSpPr txBox="1">
            <a:spLocks/>
          </p:cNvSpPr>
          <p:nvPr/>
        </p:nvSpPr>
        <p:spPr>
          <a:xfrm>
            <a:off x="1819689" y="2193235"/>
            <a:ext cx="7461471" cy="8413805"/>
          </a:xfrm>
          <a:prstGeom prst="rect">
            <a:avLst/>
          </a:prstGeom>
        </p:spPr>
        <p:txBody>
          <a:bodyPr>
            <a:no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marL="428625" indent="-428625" hangingPunct="1">
              <a:buFont typeface="Wingdings" panose="05000000000000000000" pitchFamily="2" charset="2"/>
              <a:buChar char="Ø"/>
            </a:pPr>
            <a:r>
              <a:rPr lang="en-ID" sz="4000" dirty="0" smtClean="0"/>
              <a:t> </a:t>
            </a:r>
            <a:r>
              <a:rPr lang="en-ID" sz="4000" dirty="0"/>
              <a:t>Step 1: </a:t>
            </a:r>
            <a:r>
              <a:rPr lang="en-ID" sz="4000" dirty="0" err="1" smtClean="0"/>
              <a:t>Config</a:t>
            </a:r>
            <a:r>
              <a:rPr lang="en-ID" sz="4000" dirty="0" smtClean="0"/>
              <a:t> Project</a:t>
            </a:r>
            <a:endParaRPr lang="en-ID" sz="4000" dirty="0"/>
          </a:p>
          <a:p>
            <a:pPr marL="428625" indent="-428625" hangingPunct="1">
              <a:buFont typeface="Wingdings" panose="05000000000000000000" pitchFamily="2" charset="2"/>
              <a:buChar char="Ø"/>
            </a:pPr>
            <a:r>
              <a:rPr lang="en-ID" sz="4000" dirty="0" smtClean="0"/>
              <a:t> Step </a:t>
            </a:r>
            <a:r>
              <a:rPr lang="en-ID" sz="4000" dirty="0"/>
              <a:t>2</a:t>
            </a:r>
            <a:r>
              <a:rPr lang="en-ID" sz="4000" dirty="0" smtClean="0"/>
              <a:t>: </a:t>
            </a:r>
            <a:r>
              <a:rPr lang="en-ID" sz="4000" dirty="0"/>
              <a:t>View </a:t>
            </a:r>
            <a:r>
              <a:rPr lang="en-ID" sz="4000" dirty="0" smtClean="0"/>
              <a:t>List function</a:t>
            </a:r>
            <a:endParaRPr lang="en-ID" sz="4000" dirty="0"/>
          </a:p>
          <a:p>
            <a:pPr marL="428625" indent="-428625" hangingPunct="1">
              <a:buFont typeface="Wingdings" panose="05000000000000000000" pitchFamily="2" charset="2"/>
              <a:buChar char="Ø"/>
            </a:pPr>
            <a:r>
              <a:rPr lang="en-ID" sz="4000" dirty="0" smtClean="0"/>
              <a:t> </a:t>
            </a:r>
            <a:r>
              <a:rPr lang="en-ID" sz="4000" dirty="0"/>
              <a:t>Step 3</a:t>
            </a:r>
            <a:r>
              <a:rPr lang="en-ID" sz="4000" dirty="0" smtClean="0"/>
              <a:t>: </a:t>
            </a:r>
            <a:r>
              <a:rPr lang="en-ID" sz="4000" dirty="0"/>
              <a:t>Get by id </a:t>
            </a:r>
            <a:r>
              <a:rPr lang="en-ID" sz="4000" dirty="0" smtClean="0"/>
              <a:t>function</a:t>
            </a:r>
          </a:p>
          <a:p>
            <a:pPr marL="428625" indent="-428625" hangingPunct="1">
              <a:buFont typeface="Wingdings" panose="05000000000000000000" pitchFamily="2" charset="2"/>
              <a:buChar char="Ø"/>
            </a:pPr>
            <a:r>
              <a:rPr lang="en-ID" sz="4000" dirty="0" smtClean="0"/>
              <a:t> Step 4: </a:t>
            </a:r>
            <a:r>
              <a:rPr lang="en-ID" sz="4000" dirty="0"/>
              <a:t>Get by </a:t>
            </a:r>
            <a:r>
              <a:rPr lang="en-ID" sz="4000" dirty="0" smtClean="0"/>
              <a:t>name function</a:t>
            </a:r>
            <a:endParaRPr lang="en-ID" sz="4000" dirty="0"/>
          </a:p>
          <a:p>
            <a:pPr marL="428625" indent="-428625" hangingPunct="1">
              <a:buFont typeface="Wingdings" panose="05000000000000000000" pitchFamily="2" charset="2"/>
              <a:buChar char="Ø"/>
            </a:pPr>
            <a:r>
              <a:rPr lang="en-ID" sz="4000" dirty="0" smtClean="0"/>
              <a:t> Step 5: </a:t>
            </a:r>
            <a:r>
              <a:rPr lang="en-ID" sz="4000" dirty="0"/>
              <a:t>Create </a:t>
            </a:r>
            <a:r>
              <a:rPr lang="en-ID" sz="4000" dirty="0" smtClean="0"/>
              <a:t>function</a:t>
            </a:r>
          </a:p>
          <a:p>
            <a:pPr marL="428625" indent="-428625" hangingPunct="1">
              <a:buFont typeface="Wingdings" panose="05000000000000000000" pitchFamily="2" charset="2"/>
              <a:buChar char="Ø"/>
            </a:pPr>
            <a:r>
              <a:rPr lang="en-ID" sz="4000" dirty="0" smtClean="0"/>
              <a:t> Step 6: </a:t>
            </a:r>
            <a:r>
              <a:rPr lang="en-ID" sz="4000" dirty="0"/>
              <a:t>Update </a:t>
            </a:r>
            <a:r>
              <a:rPr lang="en-ID" sz="4000" dirty="0" smtClean="0"/>
              <a:t>function</a:t>
            </a:r>
            <a:endParaRPr lang="en-ID" sz="4000" dirty="0" smtClean="0"/>
          </a:p>
        </p:txBody>
      </p:sp>
      <p:sp>
        <p:nvSpPr>
          <p:cNvPr id="4" name="Text Placeholder 1"/>
          <p:cNvSpPr txBox="1">
            <a:spLocks/>
          </p:cNvSpPr>
          <p:nvPr/>
        </p:nvSpPr>
        <p:spPr>
          <a:xfrm>
            <a:off x="12167649" y="2193235"/>
            <a:ext cx="9747471" cy="4893366"/>
          </a:xfrm>
          <a:prstGeom prst="rect">
            <a:avLst/>
          </a:prstGeom>
        </p:spPr>
        <p:txBody>
          <a:bodyPr>
            <a:no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marL="428625" indent="-428625" hangingPunct="1">
              <a:buFont typeface="Wingdings" panose="05000000000000000000" pitchFamily="2" charset="2"/>
              <a:buChar char="Ø"/>
            </a:pPr>
            <a:r>
              <a:rPr lang="en-ID" sz="4000" dirty="0" smtClean="0"/>
              <a:t> Step </a:t>
            </a:r>
            <a:r>
              <a:rPr lang="en-ID" sz="4000" dirty="0" smtClean="0"/>
              <a:t>7: </a:t>
            </a:r>
            <a:r>
              <a:rPr lang="en-ID" sz="4000" dirty="0"/>
              <a:t>Delete </a:t>
            </a:r>
            <a:r>
              <a:rPr lang="en-ID" sz="4000" dirty="0" smtClean="0"/>
              <a:t>function</a:t>
            </a:r>
          </a:p>
          <a:p>
            <a:pPr marL="428625" indent="-428625" hangingPunct="1">
              <a:buFont typeface="Wingdings" panose="05000000000000000000" pitchFamily="2" charset="2"/>
              <a:buChar char="Ø"/>
            </a:pPr>
            <a:r>
              <a:rPr lang="en-ID" sz="4000" dirty="0"/>
              <a:t> </a:t>
            </a:r>
            <a:r>
              <a:rPr lang="en-ID" sz="4000" dirty="0" smtClean="0"/>
              <a:t>Step 8: </a:t>
            </a:r>
            <a:r>
              <a:rPr lang="en-ID" sz="4000" dirty="0"/>
              <a:t>Check exists by id function</a:t>
            </a:r>
          </a:p>
          <a:p>
            <a:pPr marL="428625" indent="-428625" hangingPunct="1">
              <a:buFont typeface="Wingdings" panose="05000000000000000000" pitchFamily="2" charset="2"/>
              <a:buChar char="Ø"/>
            </a:pPr>
            <a:r>
              <a:rPr lang="en-ID" sz="4000" dirty="0"/>
              <a:t> Step 9</a:t>
            </a:r>
            <a:r>
              <a:rPr lang="en-ID" sz="4000" dirty="0" smtClean="0"/>
              <a:t>: </a:t>
            </a:r>
            <a:r>
              <a:rPr lang="en-ID" sz="4000" dirty="0"/>
              <a:t>Check exists by name </a:t>
            </a:r>
            <a:r>
              <a:rPr lang="en-ID" sz="4000" dirty="0" smtClean="0"/>
              <a:t>function</a:t>
            </a:r>
            <a:endParaRPr lang="en-ID" sz="4000" dirty="0"/>
          </a:p>
        </p:txBody>
      </p:sp>
    </p:spTree>
    <p:extLst>
      <p:ext uri="{BB962C8B-B14F-4D97-AF65-F5344CB8AC3E}">
        <p14:creationId xmlns:p14="http://schemas.microsoft.com/office/powerpoint/2010/main" val="2754420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1137285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Times New Roman" panose="02020603050405020304" pitchFamily="18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 smtClean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CRUD Program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sp>
        <p:nvSpPr>
          <p:cNvPr id="6" name="Text Placeholder 1"/>
          <p:cNvSpPr txBox="1">
            <a:spLocks/>
          </p:cNvSpPr>
          <p:nvPr/>
        </p:nvSpPr>
        <p:spPr>
          <a:xfrm>
            <a:off x="1610139" y="2193235"/>
            <a:ext cx="7267161" cy="930965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marL="428625" indent="-428625" hangingPunct="1">
              <a:buFont typeface="Wingdings" panose="05000000000000000000" pitchFamily="2" charset="2"/>
              <a:buChar char="Ø"/>
            </a:pPr>
            <a:r>
              <a:rPr lang="en-ID" sz="4000" dirty="0" smtClean="0"/>
              <a:t> </a:t>
            </a:r>
            <a:r>
              <a:rPr lang="en-ID" sz="4000" dirty="0"/>
              <a:t>Step 1: </a:t>
            </a:r>
            <a:r>
              <a:rPr lang="en-ID" sz="4000" dirty="0" err="1" smtClean="0"/>
              <a:t>Config</a:t>
            </a:r>
            <a:r>
              <a:rPr lang="en-ID" sz="4000" dirty="0" smtClean="0"/>
              <a:t> Project</a:t>
            </a:r>
            <a:endParaRPr lang="en-ID" sz="4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19204" y="3581400"/>
            <a:ext cx="9810681" cy="7200900"/>
          </a:xfrm>
          <a:prstGeom prst="rect">
            <a:avLst/>
          </a:prstGeom>
        </p:spPr>
      </p:pic>
      <p:sp>
        <p:nvSpPr>
          <p:cNvPr id="5" name="Text Placeholder 1"/>
          <p:cNvSpPr txBox="1">
            <a:spLocks/>
          </p:cNvSpPr>
          <p:nvPr/>
        </p:nvSpPr>
        <p:spPr>
          <a:xfrm>
            <a:off x="17868901" y="11088341"/>
            <a:ext cx="3448050" cy="658468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marL="0" indent="0" algn="ctr" hangingPunct="1">
              <a:buNone/>
            </a:pPr>
            <a:r>
              <a:rPr lang="en-ID" sz="3000" i="1" dirty="0" smtClean="0"/>
              <a:t>Persistent Object</a:t>
            </a:r>
            <a:endParaRPr lang="en-ID" sz="3000" i="1" dirty="0"/>
          </a:p>
        </p:txBody>
      </p:sp>
      <p:sp>
        <p:nvSpPr>
          <p:cNvPr id="7" name="Text Placeholder 1"/>
          <p:cNvSpPr txBox="1">
            <a:spLocks/>
          </p:cNvSpPr>
          <p:nvPr/>
        </p:nvSpPr>
        <p:spPr>
          <a:xfrm>
            <a:off x="8667831" y="11355868"/>
            <a:ext cx="3448050" cy="658468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marL="0" indent="0" algn="ctr" hangingPunct="1">
              <a:buNone/>
            </a:pPr>
            <a:r>
              <a:rPr lang="en-ID" sz="3000" i="1" dirty="0" smtClean="0"/>
              <a:t>Import Database</a:t>
            </a:r>
            <a:endParaRPr lang="en-ID" sz="3000" i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5458" y="3576430"/>
            <a:ext cx="7172796" cy="751191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510" y="3581399"/>
            <a:ext cx="6382840" cy="6498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453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1137285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Times New Roman" panose="02020603050405020304" pitchFamily="18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 smtClean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CRUD Program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sp>
        <p:nvSpPr>
          <p:cNvPr id="6" name="Text Placeholder 1"/>
          <p:cNvSpPr txBox="1">
            <a:spLocks/>
          </p:cNvSpPr>
          <p:nvPr/>
        </p:nvSpPr>
        <p:spPr>
          <a:xfrm>
            <a:off x="1610139" y="2193235"/>
            <a:ext cx="8010111" cy="930965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marL="428625" indent="-428625" hangingPunct="1">
              <a:buFont typeface="Wingdings" panose="05000000000000000000" pitchFamily="2" charset="2"/>
              <a:buChar char="Ø"/>
            </a:pPr>
            <a:r>
              <a:rPr lang="en-ID" sz="4000" dirty="0" smtClean="0"/>
              <a:t> </a:t>
            </a:r>
            <a:r>
              <a:rPr lang="en-ID" sz="4000" dirty="0"/>
              <a:t>Step 2: View List </a:t>
            </a:r>
            <a:r>
              <a:rPr lang="en-ID" sz="4000" dirty="0" smtClean="0"/>
              <a:t>function</a:t>
            </a:r>
            <a:endParaRPr lang="en-ID" sz="4000" dirty="0"/>
          </a:p>
        </p:txBody>
      </p:sp>
      <p:sp>
        <p:nvSpPr>
          <p:cNvPr id="5" name="Text Placeholder 1"/>
          <p:cNvSpPr txBox="1">
            <a:spLocks/>
          </p:cNvSpPr>
          <p:nvPr/>
        </p:nvSpPr>
        <p:spPr>
          <a:xfrm>
            <a:off x="17084577" y="11868150"/>
            <a:ext cx="3448050" cy="658468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marL="0" indent="0" algn="ctr" hangingPunct="1">
              <a:buNone/>
            </a:pPr>
            <a:r>
              <a:rPr lang="en-ID" sz="3000" i="1" dirty="0" smtClean="0"/>
              <a:t>View List </a:t>
            </a:r>
            <a:endParaRPr lang="en-ID" sz="3000" i="1" dirty="0"/>
          </a:p>
        </p:txBody>
      </p:sp>
      <p:sp>
        <p:nvSpPr>
          <p:cNvPr id="7" name="Text Placeholder 1"/>
          <p:cNvSpPr txBox="1">
            <a:spLocks/>
          </p:cNvSpPr>
          <p:nvPr/>
        </p:nvSpPr>
        <p:spPr>
          <a:xfrm>
            <a:off x="4235566" y="11755091"/>
            <a:ext cx="3448050" cy="658468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marL="0" indent="0" algn="ctr" hangingPunct="1">
              <a:buNone/>
            </a:pPr>
            <a:r>
              <a:rPr lang="en-ID" sz="3000" i="1" dirty="0" smtClean="0"/>
              <a:t>Hibernate </a:t>
            </a:r>
            <a:r>
              <a:rPr lang="en-ID" sz="3000" i="1" dirty="0" err="1" smtClean="0"/>
              <a:t>Utils</a:t>
            </a:r>
            <a:endParaRPr lang="en-ID" sz="3000" i="1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53" y="3124200"/>
            <a:ext cx="12460201" cy="85915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56811" y="3020667"/>
            <a:ext cx="11074789" cy="8755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205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1137285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Times New Roman" panose="02020603050405020304" pitchFamily="18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 smtClean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CRUD Program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450" y="3254028"/>
            <a:ext cx="10985635" cy="5147022"/>
          </a:xfrm>
          <a:prstGeom prst="rect">
            <a:avLst/>
          </a:prstGeom>
        </p:spPr>
      </p:pic>
      <p:sp>
        <p:nvSpPr>
          <p:cNvPr id="10" name="Text Placeholder 1"/>
          <p:cNvSpPr txBox="1">
            <a:spLocks/>
          </p:cNvSpPr>
          <p:nvPr/>
        </p:nvSpPr>
        <p:spPr>
          <a:xfrm>
            <a:off x="4829213" y="8692992"/>
            <a:ext cx="3448050" cy="658468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marL="0" indent="0" algn="ctr" hangingPunct="1">
              <a:buNone/>
            </a:pPr>
            <a:r>
              <a:rPr lang="en-ID" sz="3000" i="1" dirty="0" smtClean="0"/>
              <a:t>Using</a:t>
            </a:r>
            <a:endParaRPr lang="en-ID" sz="3000" i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96804" y="3254028"/>
            <a:ext cx="10229906" cy="4175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242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1137285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Times New Roman" panose="02020603050405020304" pitchFamily="18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 smtClean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CRUD Program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sp>
        <p:nvSpPr>
          <p:cNvPr id="6" name="Text Placeholder 1"/>
          <p:cNvSpPr txBox="1">
            <a:spLocks/>
          </p:cNvSpPr>
          <p:nvPr/>
        </p:nvSpPr>
        <p:spPr>
          <a:xfrm>
            <a:off x="1610139" y="2193235"/>
            <a:ext cx="8600661" cy="930965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marL="428625" indent="-428625" hangingPunct="1">
              <a:buFont typeface="Wingdings" panose="05000000000000000000" pitchFamily="2" charset="2"/>
              <a:buChar char="Ø"/>
            </a:pPr>
            <a:r>
              <a:rPr lang="en-ID" sz="4000" dirty="0" smtClean="0"/>
              <a:t> Step </a:t>
            </a:r>
            <a:r>
              <a:rPr lang="en-ID" sz="4000" dirty="0"/>
              <a:t>3: Get by id </a:t>
            </a:r>
            <a:r>
              <a:rPr lang="en-ID" sz="4000" dirty="0" smtClean="0"/>
              <a:t>function</a:t>
            </a:r>
            <a:endParaRPr lang="en-ID" sz="40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055" y="3898748"/>
            <a:ext cx="10767632" cy="684545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91452" y="3898748"/>
            <a:ext cx="11482898" cy="160191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10802" y="6067375"/>
            <a:ext cx="7006148" cy="4565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513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1137285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Times New Roman" panose="02020603050405020304" pitchFamily="18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 smtClean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CRUD Program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sp>
        <p:nvSpPr>
          <p:cNvPr id="6" name="Text Placeholder 1"/>
          <p:cNvSpPr txBox="1">
            <a:spLocks/>
          </p:cNvSpPr>
          <p:nvPr/>
        </p:nvSpPr>
        <p:spPr>
          <a:xfrm>
            <a:off x="1610139" y="2193235"/>
            <a:ext cx="9267411" cy="1254815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marL="428625" indent="-428625" hangingPunct="1">
              <a:buFont typeface="Wingdings" panose="05000000000000000000" pitchFamily="2" charset="2"/>
              <a:buChar char="Ø"/>
            </a:pPr>
            <a:r>
              <a:rPr lang="en-ID" sz="4000" dirty="0" smtClean="0"/>
              <a:t> Step 4: </a:t>
            </a:r>
            <a:r>
              <a:rPr lang="en-ID" sz="4000" dirty="0"/>
              <a:t>Get by </a:t>
            </a:r>
            <a:r>
              <a:rPr lang="en-ID" sz="4000" dirty="0" smtClean="0"/>
              <a:t>name function</a:t>
            </a:r>
            <a:endParaRPr lang="en-ID" sz="40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" y="3717822"/>
            <a:ext cx="14211300" cy="796694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53544" y="3717822"/>
            <a:ext cx="10459006" cy="128861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87619" y="5413326"/>
            <a:ext cx="7204548" cy="4378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534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1137285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Times New Roman" panose="02020603050405020304" pitchFamily="18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 smtClean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CRUD Program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sp>
        <p:nvSpPr>
          <p:cNvPr id="6" name="Text Placeholder 1"/>
          <p:cNvSpPr txBox="1">
            <a:spLocks/>
          </p:cNvSpPr>
          <p:nvPr/>
        </p:nvSpPr>
        <p:spPr>
          <a:xfrm>
            <a:off x="1610139" y="2193235"/>
            <a:ext cx="7171911" cy="930965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marL="428625" indent="-428625" hangingPunct="1">
              <a:buFont typeface="Wingdings" panose="05000000000000000000" pitchFamily="2" charset="2"/>
              <a:buChar char="Ø"/>
            </a:pPr>
            <a:r>
              <a:rPr lang="en-ID" sz="4000" dirty="0" smtClean="0"/>
              <a:t> </a:t>
            </a:r>
            <a:r>
              <a:rPr lang="en-ID" sz="4000" dirty="0"/>
              <a:t>Step 5: Create function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02" y="3915674"/>
            <a:ext cx="9956805" cy="683901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10537" y="3915674"/>
            <a:ext cx="10963764" cy="185218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09579" y="6356309"/>
            <a:ext cx="6845372" cy="3911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252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ja-JP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Agenda</a:t>
            </a:r>
          </a:p>
        </p:txBody>
      </p:sp>
      <p:sp>
        <p:nvSpPr>
          <p:cNvPr id="3" name="Rectangle 2"/>
          <p:cNvSpPr/>
          <p:nvPr/>
        </p:nvSpPr>
        <p:spPr>
          <a:xfrm>
            <a:off x="8898777" y="13198291"/>
            <a:ext cx="668804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200" b="0" dirty="0">
                <a:solidFill>
                  <a:schemeClr val="bg1"/>
                </a:solidFill>
                <a:latin typeface="Meiryo" charset="-128"/>
                <a:ea typeface="Meiryo" charset="-128"/>
                <a:cs typeface="Meiryo" charset="-128"/>
              </a:rPr>
              <a:t>Copyright </a:t>
            </a:r>
            <a:r>
              <a:rPr lang="en-GB" sz="2200" b="0" i="1" dirty="0">
                <a:solidFill>
                  <a:schemeClr val="bg1"/>
                </a:solidFill>
                <a:latin typeface="Meiryo" charset="-128"/>
                <a:ea typeface="Meiryo" charset="-128"/>
                <a:cs typeface="Meiryo" charset="-128"/>
              </a:rPr>
              <a:t>© </a:t>
            </a:r>
            <a:r>
              <a:rPr lang="en-GB" sz="2200" b="0" dirty="0">
                <a:solidFill>
                  <a:schemeClr val="bg1"/>
                </a:solidFill>
                <a:latin typeface="Meiryo" charset="-128"/>
                <a:ea typeface="Meiryo" charset="-128"/>
                <a:cs typeface="Meiryo" charset="-128"/>
              </a:rPr>
              <a:t>VTI Academy All Rights Reserved 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DE6175F-EC54-41CE-AC36-9254032B4CC2}"/>
              </a:ext>
            </a:extLst>
          </p:cNvPr>
          <p:cNvSpPr txBox="1">
            <a:spLocks/>
          </p:cNvSpPr>
          <p:nvPr/>
        </p:nvSpPr>
        <p:spPr bwMode="auto">
          <a:xfrm>
            <a:off x="1845217" y="3116480"/>
            <a:ext cx="21401314" cy="93290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SzPct val="60000"/>
              <a:buFont typeface="Wingdings" panose="05000000000000000000" pitchFamily="2" charset="2"/>
              <a:buChar char="q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Times New Roman" panose="02020603050405020304" pitchFamily="18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Times New Roman" panose="02020603050405020304" pitchFamily="18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Times New Roman" panose="02020603050405020304" pitchFamily="18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Times New Roman" panose="02020603050405020304" pitchFamily="18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defTabSz="914400">
              <a:defRPr/>
            </a:pPr>
            <a:r>
              <a:rPr lang="en-US" altLang="en-US" sz="6600" b="0" dirty="0" smtClean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Course Overview </a:t>
            </a:r>
          </a:p>
          <a:p>
            <a:pPr lvl="0" defTabSz="914400">
              <a:defRPr/>
            </a:pPr>
            <a:r>
              <a:rPr lang="en-US" altLang="en-US" sz="6600" b="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6600" b="0" dirty="0" smtClean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HelloWorld Program</a:t>
            </a:r>
          </a:p>
          <a:p>
            <a:pPr lvl="0" defTabSz="914400">
              <a:defRPr/>
            </a:pPr>
            <a:r>
              <a:rPr lang="en-US" altLang="en-US" sz="6600" b="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6600" b="0" dirty="0" smtClean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CRUD Program</a:t>
            </a:r>
          </a:p>
          <a:p>
            <a:pPr lvl="0" defTabSz="914400">
              <a:defRPr/>
            </a:pPr>
            <a:r>
              <a:rPr lang="en-US" altLang="en-US" sz="6600" b="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6600" b="0" dirty="0" smtClean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Introduce Hibernate &amp; other library</a:t>
            </a:r>
          </a:p>
          <a:p>
            <a:pPr lvl="0" defTabSz="914400">
              <a:defRPr/>
            </a:pPr>
            <a:r>
              <a:rPr lang="en-US" altLang="en-US" sz="6600" b="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Annotation Mapping</a:t>
            </a:r>
            <a:endParaRPr lang="en-US" altLang="en-US" sz="6600" b="0" dirty="0" smtClean="0">
              <a:solidFill>
                <a:sysClr val="windowText" lastClr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defTabSz="914400">
              <a:defRPr/>
            </a:pPr>
            <a:r>
              <a:rPr lang="en-US" altLang="en-US" sz="6600" b="0" noProof="0" dirty="0" smtClean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Assignments</a:t>
            </a:r>
            <a:endParaRPr kumimoji="0" lang="en-US" altLang="en-US" sz="66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379413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1137285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Times New Roman" panose="02020603050405020304" pitchFamily="18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 smtClean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CRUD Program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sp>
        <p:nvSpPr>
          <p:cNvPr id="6" name="Text Placeholder 1"/>
          <p:cNvSpPr txBox="1">
            <a:spLocks/>
          </p:cNvSpPr>
          <p:nvPr/>
        </p:nvSpPr>
        <p:spPr>
          <a:xfrm>
            <a:off x="1610139" y="2193235"/>
            <a:ext cx="7552911" cy="930965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marL="428625" indent="-428625" hangingPunct="1">
              <a:buFont typeface="Wingdings" panose="05000000000000000000" pitchFamily="2" charset="2"/>
              <a:buChar char="Ø"/>
            </a:pPr>
            <a:r>
              <a:rPr lang="en-ID" sz="4000" dirty="0" smtClean="0"/>
              <a:t> </a:t>
            </a:r>
            <a:r>
              <a:rPr lang="en-ID" sz="4000" dirty="0"/>
              <a:t>Step 6: Update function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8466" y="3506405"/>
            <a:ext cx="12858210" cy="140023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11860" y="5980861"/>
            <a:ext cx="7917351" cy="478159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177" y="3506405"/>
            <a:ext cx="11080289" cy="6971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400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1137285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Times New Roman" panose="02020603050405020304" pitchFamily="18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 smtClean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CRUD Program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19945" y="5321230"/>
            <a:ext cx="12033184" cy="237497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850" y="3220402"/>
            <a:ext cx="10362069" cy="7980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982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1137285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Times New Roman" panose="02020603050405020304" pitchFamily="18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 smtClean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CRUD Program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sp>
        <p:nvSpPr>
          <p:cNvPr id="6" name="Text Placeholder 1"/>
          <p:cNvSpPr txBox="1">
            <a:spLocks/>
          </p:cNvSpPr>
          <p:nvPr/>
        </p:nvSpPr>
        <p:spPr>
          <a:xfrm>
            <a:off x="1610139" y="2193235"/>
            <a:ext cx="7171911" cy="930965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marL="428625" indent="-428625" hangingPunct="1">
              <a:buFont typeface="Wingdings" panose="05000000000000000000" pitchFamily="2" charset="2"/>
              <a:buChar char="Ø"/>
            </a:pPr>
            <a:r>
              <a:rPr lang="en-ID" sz="4000" dirty="0" smtClean="0"/>
              <a:t> </a:t>
            </a:r>
            <a:r>
              <a:rPr lang="en-ID" sz="4000" dirty="0"/>
              <a:t>Step 7: Delete function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054" y="4125224"/>
            <a:ext cx="13906645" cy="778333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3639" y="4125224"/>
            <a:ext cx="13930811" cy="109735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75369" y="5591130"/>
            <a:ext cx="7111797" cy="4257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838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1137285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Times New Roman" panose="02020603050405020304" pitchFamily="18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 smtClean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CRUD Program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sp>
        <p:nvSpPr>
          <p:cNvPr id="6" name="Text Placeholder 1"/>
          <p:cNvSpPr txBox="1">
            <a:spLocks/>
          </p:cNvSpPr>
          <p:nvPr/>
        </p:nvSpPr>
        <p:spPr>
          <a:xfrm>
            <a:off x="1610139" y="2193235"/>
            <a:ext cx="10429461" cy="930965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marL="428625" indent="-428625" hangingPunct="1">
              <a:buFont typeface="Wingdings" panose="05000000000000000000" pitchFamily="2" charset="2"/>
              <a:buChar char="Ø"/>
            </a:pPr>
            <a:r>
              <a:rPr lang="en-ID" sz="4000" dirty="0" smtClean="0"/>
              <a:t> </a:t>
            </a:r>
            <a:r>
              <a:rPr lang="en-ID" sz="4000" dirty="0"/>
              <a:t>Step 8: Check exists by id function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433" y="4578303"/>
            <a:ext cx="9366832" cy="477524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91228" y="4578303"/>
            <a:ext cx="13592722" cy="90948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23879" y="6264226"/>
            <a:ext cx="7727419" cy="4041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972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1137285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Times New Roman" panose="02020603050405020304" pitchFamily="18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 smtClean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CRUD Program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sp>
        <p:nvSpPr>
          <p:cNvPr id="6" name="Text Placeholder 1"/>
          <p:cNvSpPr txBox="1">
            <a:spLocks/>
          </p:cNvSpPr>
          <p:nvPr/>
        </p:nvSpPr>
        <p:spPr>
          <a:xfrm>
            <a:off x="1610139" y="2193235"/>
            <a:ext cx="10962861" cy="930965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marL="428625" indent="-428625" hangingPunct="1">
              <a:buFont typeface="Wingdings" panose="05000000000000000000" pitchFamily="2" charset="2"/>
              <a:buChar char="Ø"/>
            </a:pPr>
            <a:r>
              <a:rPr lang="en-ID" sz="4000" dirty="0" smtClean="0"/>
              <a:t> </a:t>
            </a:r>
            <a:r>
              <a:rPr lang="en-ID" sz="4000" dirty="0"/>
              <a:t>Step 9: Check exists by name function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575" y="5152992"/>
            <a:ext cx="10525710" cy="338140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67526" y="5152992"/>
            <a:ext cx="12578324" cy="87824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72134" y="6188323"/>
            <a:ext cx="7569108" cy="3803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830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1137285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Times New Roman" panose="02020603050405020304" pitchFamily="18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 smtClean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CRUD Program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sp>
        <p:nvSpPr>
          <p:cNvPr id="4" name="Text Placeholder 1"/>
          <p:cNvSpPr txBox="1">
            <a:spLocks/>
          </p:cNvSpPr>
          <p:nvPr/>
        </p:nvSpPr>
        <p:spPr>
          <a:xfrm>
            <a:off x="1601035" y="2265849"/>
            <a:ext cx="10610015" cy="1048852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marL="428625" indent="-428625" hangingPunct="1">
              <a:buFont typeface="Wingdings" panose="05000000000000000000" pitchFamily="2" charset="2"/>
              <a:buChar char="Ø"/>
            </a:pPr>
            <a:r>
              <a:rPr lang="en-US" sz="4000" dirty="0" smtClean="0"/>
              <a:t> Summary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9812" y="4222614"/>
            <a:ext cx="21686376" cy="5016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64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1137285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Times New Roman" panose="02020603050405020304" pitchFamily="18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 smtClean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Testing System Assignment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sp>
        <p:nvSpPr>
          <p:cNvPr id="4" name="Text Placeholder 1"/>
          <p:cNvSpPr txBox="1">
            <a:spLocks/>
          </p:cNvSpPr>
          <p:nvPr/>
        </p:nvSpPr>
        <p:spPr>
          <a:xfrm>
            <a:off x="1601035" y="2265849"/>
            <a:ext cx="10610015" cy="1048852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marL="428625" indent="-428625" hangingPunct="1">
              <a:buFont typeface="Wingdings" panose="05000000000000000000" pitchFamily="2" charset="2"/>
              <a:buChar char="Ø"/>
            </a:pPr>
            <a:r>
              <a:rPr lang="en-US" sz="4000" dirty="0" smtClean="0"/>
              <a:t> Self-practice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352" y="3769587"/>
            <a:ext cx="11030445" cy="790218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92100" y="3769587"/>
            <a:ext cx="10458450" cy="5390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107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13068300" cy="8763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Times New Roman" panose="02020603050405020304" pitchFamily="18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 smtClean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Connecting Database Libraries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2863" y="2172263"/>
            <a:ext cx="16812821" cy="9848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684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1137285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Times New Roman" panose="02020603050405020304" pitchFamily="18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 smtClean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ORM Tool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sp>
        <p:nvSpPr>
          <p:cNvPr id="4" name="Text Placeholder 1"/>
          <p:cNvSpPr txBox="1">
            <a:spLocks/>
          </p:cNvSpPr>
          <p:nvPr/>
        </p:nvSpPr>
        <p:spPr>
          <a:xfrm>
            <a:off x="991435" y="2213912"/>
            <a:ext cx="20154065" cy="4461208"/>
          </a:xfrm>
          <a:prstGeom prst="rect">
            <a:avLst/>
          </a:prstGeom>
        </p:spPr>
        <p:txBody>
          <a:bodyPr>
            <a:no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marL="428625" indent="-428625" hangingPunct="1">
              <a:buFont typeface="Wingdings" panose="05000000000000000000" pitchFamily="2" charset="2"/>
              <a:buChar char="Ø"/>
            </a:pPr>
            <a:r>
              <a:rPr lang="en-ID" sz="4000" dirty="0" smtClean="0"/>
              <a:t> Stands for </a:t>
            </a:r>
            <a:r>
              <a:rPr lang="en-US" sz="4000" dirty="0" smtClean="0"/>
              <a:t>Object </a:t>
            </a:r>
            <a:r>
              <a:rPr lang="en-US" sz="4000" dirty="0"/>
              <a:t>Relational Mapping</a:t>
            </a:r>
            <a:endParaRPr lang="en-US" sz="4000" dirty="0" smtClean="0"/>
          </a:p>
          <a:p>
            <a:pPr marL="428625" indent="-428625" hangingPunct="1">
              <a:buFont typeface="Wingdings" panose="05000000000000000000" pitchFamily="2" charset="2"/>
              <a:buChar char="Ø"/>
            </a:pPr>
            <a:r>
              <a:rPr lang="en-US" sz="4000" dirty="0"/>
              <a:t> </a:t>
            </a:r>
            <a:r>
              <a:rPr lang="en-US" sz="4000" dirty="0" smtClean="0"/>
              <a:t>Simplifies </a:t>
            </a:r>
            <a:r>
              <a:rPr lang="en-US" sz="4000" dirty="0"/>
              <a:t>the data creation, data manipulation and data access. </a:t>
            </a:r>
            <a:endParaRPr lang="en-US" sz="4000" dirty="0" smtClean="0"/>
          </a:p>
          <a:p>
            <a:pPr marL="428625" indent="-428625" hangingPunct="1">
              <a:buFont typeface="Wingdings" panose="05000000000000000000" pitchFamily="2" charset="2"/>
              <a:buChar char="Ø"/>
            </a:pPr>
            <a:r>
              <a:rPr lang="en-US" sz="4000" dirty="0"/>
              <a:t> </a:t>
            </a:r>
            <a:r>
              <a:rPr lang="en-US" sz="4000" dirty="0" smtClean="0"/>
              <a:t>ORM is </a:t>
            </a:r>
            <a:r>
              <a:rPr lang="en-US" sz="4000" dirty="0"/>
              <a:t>a programming technique that maps the object to the data stored in the database</a:t>
            </a:r>
            <a:r>
              <a:rPr lang="en-US" sz="4000" dirty="0" smtClean="0"/>
              <a:t>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0700" y="6025426"/>
            <a:ext cx="21179158" cy="6410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256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1137285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Times New Roman" panose="02020603050405020304" pitchFamily="18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 smtClean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JPA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sp>
        <p:nvSpPr>
          <p:cNvPr id="4" name="Text Placeholder 1"/>
          <p:cNvSpPr txBox="1">
            <a:spLocks/>
          </p:cNvSpPr>
          <p:nvPr/>
        </p:nvSpPr>
        <p:spPr>
          <a:xfrm>
            <a:off x="829390" y="2443580"/>
            <a:ext cx="23554610" cy="1876959"/>
          </a:xfrm>
          <a:prstGeom prst="rect">
            <a:avLst/>
          </a:prstGeom>
        </p:spPr>
        <p:txBody>
          <a:bodyPr>
            <a:no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marL="428625" indent="-428625" hangingPunct="1">
              <a:buFont typeface="Wingdings" panose="05000000000000000000" pitchFamily="2" charset="2"/>
              <a:buChar char="Ø"/>
            </a:pPr>
            <a:r>
              <a:rPr lang="en-ID" sz="4000" dirty="0" smtClean="0"/>
              <a:t> </a:t>
            </a:r>
            <a:r>
              <a:rPr lang="en-US" sz="4000" dirty="0"/>
              <a:t>Java Persistence API (JPA) is a Java specification that provides certain functionality </a:t>
            </a:r>
            <a:r>
              <a:rPr lang="en-US" sz="4000" dirty="0" smtClean="0"/>
              <a:t>&amp; </a:t>
            </a:r>
            <a:r>
              <a:rPr lang="en-US" sz="4000" dirty="0"/>
              <a:t>standard to ORM </a:t>
            </a:r>
            <a:r>
              <a:rPr lang="en-US" sz="4000" dirty="0" smtClean="0"/>
              <a:t>tools</a:t>
            </a:r>
            <a:endParaRPr lang="en-US" sz="4000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4151" y="4488825"/>
            <a:ext cx="18326099" cy="6684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409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1137285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Times New Roman" panose="02020603050405020304" pitchFamily="18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 smtClean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Course Overview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250" y="1575198"/>
            <a:ext cx="20307300" cy="10893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822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1137285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Times New Roman" panose="02020603050405020304" pitchFamily="18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 smtClean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Hibernate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sp>
        <p:nvSpPr>
          <p:cNvPr id="4" name="Text Placeholder 1"/>
          <p:cNvSpPr txBox="1">
            <a:spLocks/>
          </p:cNvSpPr>
          <p:nvPr/>
        </p:nvSpPr>
        <p:spPr>
          <a:xfrm>
            <a:off x="1200150" y="2356916"/>
            <a:ext cx="19590418" cy="5369763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marL="428625" indent="-428625" hangingPunct="1">
              <a:buFont typeface="Wingdings" panose="05000000000000000000" pitchFamily="2" charset="2"/>
              <a:buChar char="Ø"/>
            </a:pPr>
            <a:r>
              <a:rPr lang="en-US" sz="4000" dirty="0" smtClean="0"/>
              <a:t> It </a:t>
            </a:r>
            <a:r>
              <a:rPr lang="en-US" sz="4000" dirty="0"/>
              <a:t>is an open source, lightweight, ORM (Object Relational Mapping) </a:t>
            </a:r>
            <a:r>
              <a:rPr lang="en-US" sz="4000" dirty="0" smtClean="0"/>
              <a:t>tool</a:t>
            </a:r>
          </a:p>
          <a:p>
            <a:pPr marL="428625" indent="-428625" hangingPunct="1">
              <a:buFont typeface="Wingdings" panose="05000000000000000000" pitchFamily="2" charset="2"/>
              <a:buChar char="Ø"/>
            </a:pPr>
            <a:r>
              <a:rPr lang="en-US" sz="4000" dirty="0" smtClean="0"/>
              <a:t> Hibernate can generate the database, automatic </a:t>
            </a:r>
            <a:r>
              <a:rPr lang="en-US" sz="4000" dirty="0"/>
              <a:t>Table </a:t>
            </a:r>
            <a:r>
              <a:rPr lang="en-US" sz="4000" dirty="0" smtClean="0"/>
              <a:t>Creation (Code first)</a:t>
            </a:r>
          </a:p>
          <a:p>
            <a:pPr marL="428625" indent="-428625" hangingPunct="1">
              <a:buFont typeface="Wingdings" panose="05000000000000000000" pitchFamily="2" charset="2"/>
              <a:buChar char="Ø"/>
            </a:pPr>
            <a:r>
              <a:rPr lang="en-US" sz="4000" dirty="0"/>
              <a:t> Simplifies Complex </a:t>
            </a:r>
            <a:r>
              <a:rPr lang="en-US" sz="4000" dirty="0" smtClean="0"/>
              <a:t>Join</a:t>
            </a:r>
          </a:p>
          <a:p>
            <a:pPr marL="428625" indent="-428625" hangingPunct="1">
              <a:buFont typeface="Wingdings" panose="05000000000000000000" pitchFamily="2" charset="2"/>
              <a:buChar char="Ø"/>
            </a:pPr>
            <a:r>
              <a:rPr lang="en-US" sz="4000" dirty="0"/>
              <a:t> Provides Query Statistics and Database Status</a:t>
            </a:r>
            <a:endParaRPr lang="en-US" sz="4000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8936" y="7391401"/>
            <a:ext cx="4967614" cy="4753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388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1137285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Times New Roman" panose="02020603050405020304" pitchFamily="18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 smtClean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Hibernate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sp>
        <p:nvSpPr>
          <p:cNvPr id="4" name="Text Placeholder 1"/>
          <p:cNvSpPr txBox="1">
            <a:spLocks/>
          </p:cNvSpPr>
          <p:nvPr/>
        </p:nvSpPr>
        <p:spPr>
          <a:xfrm>
            <a:off x="1867735" y="2360879"/>
            <a:ext cx="3675815" cy="878941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marL="428625" indent="-428625" hangingPunct="1">
              <a:buFont typeface="Wingdings" panose="05000000000000000000" pitchFamily="2" charset="2"/>
              <a:buChar char="Ø"/>
            </a:pPr>
            <a:r>
              <a:rPr lang="en-US" sz="4000" dirty="0" smtClean="0"/>
              <a:t> Architecture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3550" y="3028950"/>
            <a:ext cx="13501783" cy="872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219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1137285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Times New Roman" panose="02020603050405020304" pitchFamily="18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 err="1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SessionFactory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sp>
        <p:nvSpPr>
          <p:cNvPr id="4" name="Text Placeholder 1"/>
          <p:cNvSpPr txBox="1">
            <a:spLocks/>
          </p:cNvSpPr>
          <p:nvPr/>
        </p:nvSpPr>
        <p:spPr>
          <a:xfrm>
            <a:off x="1200150" y="1995735"/>
            <a:ext cx="23451072" cy="2439105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marL="428625" indent="-428625" hangingPunct="1">
              <a:buFont typeface="Wingdings" panose="05000000000000000000" pitchFamily="2" charset="2"/>
              <a:buChar char="Ø"/>
            </a:pPr>
            <a:r>
              <a:rPr lang="en-US" sz="4000" dirty="0" smtClean="0"/>
              <a:t> Created </a:t>
            </a:r>
            <a:r>
              <a:rPr lang="en-US" sz="4000" dirty="0"/>
              <a:t>during startup and kept for </a:t>
            </a:r>
            <a:r>
              <a:rPr lang="en-US" sz="4000" dirty="0" smtClean="0"/>
              <a:t>using.</a:t>
            </a:r>
          </a:p>
          <a:p>
            <a:pPr marL="428625" indent="-428625" hangingPunct="1">
              <a:buFont typeface="Wingdings" panose="05000000000000000000" pitchFamily="2" charset="2"/>
              <a:buChar char="Ø"/>
            </a:pPr>
            <a:r>
              <a:rPr lang="en-US" sz="4000" dirty="0"/>
              <a:t> </a:t>
            </a:r>
            <a:r>
              <a:rPr lang="en-US" sz="4000" dirty="0" smtClean="0"/>
              <a:t>Each </a:t>
            </a:r>
            <a:r>
              <a:rPr lang="en-US" sz="4000" dirty="0"/>
              <a:t>Database will correspond to a </a:t>
            </a:r>
            <a:r>
              <a:rPr lang="en-US" sz="4000" dirty="0" err="1" smtClean="0"/>
              <a:t>SessionFactory</a:t>
            </a:r>
            <a:r>
              <a:rPr lang="en-US" sz="4000" dirty="0" smtClean="0"/>
              <a:t> (since </a:t>
            </a:r>
            <a:r>
              <a:rPr lang="en-US" sz="4000" dirty="0"/>
              <a:t>each database uses a separate configuration file)</a:t>
            </a:r>
            <a:endParaRPr lang="en-US" sz="4000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4853026"/>
            <a:ext cx="11010900" cy="637743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11262" y="4825696"/>
            <a:ext cx="12058697" cy="6404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482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1137285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Times New Roman" panose="02020603050405020304" pitchFamily="18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 smtClean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Session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sp>
        <p:nvSpPr>
          <p:cNvPr id="4" name="Text Placeholder 1"/>
          <p:cNvSpPr txBox="1">
            <a:spLocks/>
          </p:cNvSpPr>
          <p:nvPr/>
        </p:nvSpPr>
        <p:spPr>
          <a:xfrm>
            <a:off x="1200150" y="1995735"/>
            <a:ext cx="23451072" cy="7370521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marL="428625" indent="-428625" hangingPunct="1">
              <a:buFont typeface="Wingdings" panose="05000000000000000000" pitchFamily="2" charset="2"/>
              <a:buChar char="Ø"/>
            </a:pPr>
            <a:r>
              <a:rPr lang="en-US" sz="4000" dirty="0" smtClean="0"/>
              <a:t> </a:t>
            </a:r>
            <a:r>
              <a:rPr lang="en-US" sz="4000" dirty="0"/>
              <a:t>Used to make a physical connection from Java to the database</a:t>
            </a:r>
            <a:endParaRPr lang="en-US" sz="4000" dirty="0" smtClean="0"/>
          </a:p>
          <a:p>
            <a:pPr marL="428625" indent="-428625" hangingPunct="1">
              <a:buFont typeface="Wingdings" panose="05000000000000000000" pitchFamily="2" charset="2"/>
              <a:buChar char="Ø"/>
            </a:pPr>
            <a:r>
              <a:rPr lang="en-US" sz="4000" dirty="0"/>
              <a:t> Initialized each time you interact with the </a:t>
            </a:r>
            <a:r>
              <a:rPr lang="en-US" sz="4000" dirty="0" smtClean="0"/>
              <a:t>database</a:t>
            </a:r>
          </a:p>
          <a:p>
            <a:pPr marL="428625" indent="-428625" hangingPunct="1">
              <a:buFont typeface="Wingdings" panose="05000000000000000000" pitchFamily="2" charset="2"/>
              <a:buChar char="Ø"/>
            </a:pPr>
            <a:r>
              <a:rPr lang="en-US" sz="4000" dirty="0"/>
              <a:t> </a:t>
            </a:r>
            <a:r>
              <a:rPr lang="en-US" sz="4000" dirty="0" smtClean="0"/>
              <a:t>The </a:t>
            </a:r>
            <a:r>
              <a:rPr lang="en-US" sz="4000" dirty="0"/>
              <a:t>Session object is continuously saved </a:t>
            </a:r>
            <a:r>
              <a:rPr lang="en-US" sz="4000" dirty="0" smtClean="0"/>
              <a:t>and </a:t>
            </a:r>
            <a:r>
              <a:rPr lang="en-US" sz="4000" dirty="0"/>
              <a:t>retrieved via a </a:t>
            </a:r>
            <a:r>
              <a:rPr lang="en-US" sz="4000" dirty="0" err="1"/>
              <a:t>SessionFactory</a:t>
            </a:r>
            <a:r>
              <a:rPr lang="en-US" sz="4000" dirty="0"/>
              <a:t> </a:t>
            </a:r>
            <a:r>
              <a:rPr lang="en-US" sz="4000" dirty="0" smtClean="0"/>
              <a:t>object</a:t>
            </a:r>
            <a:endParaRPr lang="en-US" sz="4000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4363" y="5514631"/>
            <a:ext cx="8732968" cy="7039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331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1137285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Times New Roman" panose="02020603050405020304" pitchFamily="18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Persistent object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sp>
        <p:nvSpPr>
          <p:cNvPr id="4" name="Text Placeholder 1"/>
          <p:cNvSpPr txBox="1">
            <a:spLocks/>
          </p:cNvSpPr>
          <p:nvPr/>
        </p:nvSpPr>
        <p:spPr>
          <a:xfrm>
            <a:off x="1694819" y="2312759"/>
            <a:ext cx="12318361" cy="8334009"/>
          </a:xfrm>
          <a:prstGeom prst="rect">
            <a:avLst/>
          </a:prstGeom>
        </p:spPr>
        <p:txBody>
          <a:bodyPr>
            <a:no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marL="428625" indent="-428625" hangingPunct="1">
              <a:buFont typeface="Wingdings" panose="05000000000000000000" pitchFamily="2" charset="2"/>
              <a:buChar char="Ø"/>
            </a:pPr>
            <a:r>
              <a:rPr lang="en-US" sz="4000" b="1" dirty="0" smtClean="0"/>
              <a:t> </a:t>
            </a:r>
            <a:r>
              <a:rPr lang="en-US" sz="4000" dirty="0" smtClean="0"/>
              <a:t>Persistent </a:t>
            </a:r>
            <a:r>
              <a:rPr lang="en-US" sz="4000" dirty="0"/>
              <a:t>Object (Plain Old Java Object - POJO</a:t>
            </a:r>
            <a:r>
              <a:rPr lang="en-US" sz="4000" dirty="0" smtClean="0"/>
              <a:t>)</a:t>
            </a:r>
          </a:p>
          <a:p>
            <a:pPr marL="428625" indent="-428625" hangingPunct="1">
              <a:buFont typeface="Wingdings" panose="05000000000000000000" pitchFamily="2" charset="2"/>
              <a:buChar char="Ø"/>
            </a:pPr>
            <a:r>
              <a:rPr lang="en-US" sz="4000" dirty="0" smtClean="0"/>
              <a:t> Require: </a:t>
            </a:r>
            <a:endParaRPr lang="en-US" sz="4000" dirty="0"/>
          </a:p>
          <a:p>
            <a:pPr lvl="1" hangingPunct="1">
              <a:buFont typeface="Courier New" panose="02070309020205020404" pitchFamily="49" charset="0"/>
              <a:buChar char="o"/>
            </a:pPr>
            <a:r>
              <a:rPr lang="en-US" sz="4000" dirty="0" smtClean="0"/>
              <a:t>A </a:t>
            </a:r>
            <a:r>
              <a:rPr lang="en-US" sz="4000" dirty="0"/>
              <a:t>no-</a:t>
            </a:r>
            <a:r>
              <a:rPr lang="en-US" sz="4000" dirty="0" err="1"/>
              <a:t>arg</a:t>
            </a:r>
            <a:r>
              <a:rPr lang="en-US" sz="4000" dirty="0"/>
              <a:t> constructor</a:t>
            </a:r>
          </a:p>
          <a:p>
            <a:pPr lvl="1" hangingPunct="1">
              <a:buFont typeface="Courier New" panose="02070309020205020404" pitchFamily="49" charset="0"/>
              <a:buChar char="o"/>
            </a:pPr>
            <a:r>
              <a:rPr lang="en-US" sz="4000" dirty="0" smtClean="0"/>
              <a:t>Have a id property as primary key in database’s table</a:t>
            </a:r>
            <a:endParaRPr lang="en-US" sz="4000" dirty="0"/>
          </a:p>
          <a:p>
            <a:pPr lvl="1" hangingPunct="1">
              <a:buFont typeface="Courier New" panose="02070309020205020404" pitchFamily="49" charset="0"/>
              <a:buChar char="o"/>
            </a:pPr>
            <a:r>
              <a:rPr lang="en-US" sz="4000" dirty="0" smtClean="0"/>
              <a:t>Declare </a:t>
            </a:r>
            <a:r>
              <a:rPr lang="en-US" sz="4000" dirty="0"/>
              <a:t>getter and setter </a:t>
            </a:r>
            <a:r>
              <a:rPr lang="en-US" sz="4000" dirty="0" smtClean="0"/>
              <a:t>methods</a:t>
            </a:r>
          </a:p>
          <a:p>
            <a:pPr lvl="1" hangingPunct="1">
              <a:buFont typeface="Courier New" panose="02070309020205020404" pitchFamily="49" charset="0"/>
              <a:buChar char="o"/>
            </a:pPr>
            <a:r>
              <a:rPr lang="en-US" sz="4000" dirty="0" smtClean="0"/>
              <a:t>Non-final </a:t>
            </a:r>
            <a:r>
              <a:rPr lang="en-US" sz="4000" dirty="0"/>
              <a:t>class</a:t>
            </a:r>
            <a:endParaRPr lang="en-US" sz="4000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36615" y="2312759"/>
            <a:ext cx="8434135" cy="3528280"/>
          </a:xfrm>
          <a:prstGeom prst="rect">
            <a:avLst/>
          </a:prstGeom>
        </p:spPr>
      </p:pic>
      <p:sp>
        <p:nvSpPr>
          <p:cNvPr id="6" name="Text Placeholder 1"/>
          <p:cNvSpPr txBox="1">
            <a:spLocks/>
          </p:cNvSpPr>
          <p:nvPr/>
        </p:nvSpPr>
        <p:spPr>
          <a:xfrm>
            <a:off x="18282974" y="5841039"/>
            <a:ext cx="1646257" cy="902311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marL="0" indent="0" hangingPunct="1">
              <a:buNone/>
            </a:pPr>
            <a:r>
              <a:rPr lang="en-US" sz="3500" i="1" dirty="0" smtClean="0"/>
              <a:t>JDBC</a:t>
            </a:r>
          </a:p>
        </p:txBody>
      </p:sp>
      <p:sp>
        <p:nvSpPr>
          <p:cNvPr id="7" name="Text Placeholder 1"/>
          <p:cNvSpPr txBox="1">
            <a:spLocks/>
          </p:cNvSpPr>
          <p:nvPr/>
        </p:nvSpPr>
        <p:spPr>
          <a:xfrm>
            <a:off x="18282973" y="10823346"/>
            <a:ext cx="2490319" cy="773358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marL="0" indent="0" hangingPunct="1">
              <a:buNone/>
            </a:pPr>
            <a:r>
              <a:rPr lang="en-US" sz="3500" i="1" dirty="0" smtClean="0"/>
              <a:t>Hibernate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36615" y="7400201"/>
            <a:ext cx="8765730" cy="3246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195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1137285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Times New Roman" panose="02020603050405020304" pitchFamily="18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 smtClean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Transaction, Query, Criteria 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sp>
        <p:nvSpPr>
          <p:cNvPr id="8" name="Text Placeholder 1"/>
          <p:cNvSpPr txBox="1">
            <a:spLocks/>
          </p:cNvSpPr>
          <p:nvPr/>
        </p:nvSpPr>
        <p:spPr>
          <a:xfrm>
            <a:off x="1694819" y="2312759"/>
            <a:ext cx="3617961" cy="1136497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marL="428625" indent="-428625" hangingPunct="1">
              <a:buFont typeface="Wingdings" panose="05000000000000000000" pitchFamily="2" charset="2"/>
              <a:buChar char="Ø"/>
            </a:pPr>
            <a:r>
              <a:rPr lang="en-US" sz="4000" b="1" dirty="0" smtClean="0"/>
              <a:t>  </a:t>
            </a:r>
            <a:r>
              <a:rPr lang="en-US" sz="4000" dirty="0" smtClean="0"/>
              <a:t>Next Lesson</a:t>
            </a:r>
          </a:p>
        </p:txBody>
      </p:sp>
    </p:spTree>
    <p:extLst>
      <p:ext uri="{BB962C8B-B14F-4D97-AF65-F5344CB8AC3E}">
        <p14:creationId xmlns:p14="http://schemas.microsoft.com/office/powerpoint/2010/main" val="3412636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1137285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Times New Roman" panose="02020603050405020304" pitchFamily="18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 smtClean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Configuration 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sp>
        <p:nvSpPr>
          <p:cNvPr id="8" name="Text Placeholder 1"/>
          <p:cNvSpPr txBox="1">
            <a:spLocks/>
          </p:cNvSpPr>
          <p:nvPr/>
        </p:nvSpPr>
        <p:spPr>
          <a:xfrm>
            <a:off x="1694819" y="2312759"/>
            <a:ext cx="5219548" cy="2822912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marL="428625" indent="-428625" hangingPunct="1">
              <a:buFont typeface="Wingdings" panose="05000000000000000000" pitchFamily="2" charset="2"/>
              <a:buChar char="Ø"/>
            </a:pPr>
            <a:r>
              <a:rPr lang="en-US" sz="4000" dirty="0" smtClean="0"/>
              <a:t> Configuration File</a:t>
            </a:r>
          </a:p>
          <a:p>
            <a:pPr marL="428625" indent="-428625" hangingPunct="1">
              <a:buFont typeface="Wingdings" panose="05000000000000000000" pitchFamily="2" charset="2"/>
              <a:buChar char="Ø"/>
            </a:pPr>
            <a:r>
              <a:rPr lang="en-US" sz="4000" dirty="0"/>
              <a:t> </a:t>
            </a:r>
            <a:r>
              <a:rPr lang="en-US" sz="4000" dirty="0" smtClean="0"/>
              <a:t>Mapping File</a:t>
            </a:r>
          </a:p>
        </p:txBody>
      </p:sp>
      <p:pic>
        <p:nvPicPr>
          <p:cNvPr id="4" name="Picture 2" descr="hibernate architectu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3700" y="3724215"/>
            <a:ext cx="6934200" cy="8817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2695" y="5762570"/>
            <a:ext cx="6900405" cy="5419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444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1137285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Times New Roman" panose="02020603050405020304" pitchFamily="18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 smtClean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Configuration File 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8960" y="3000001"/>
            <a:ext cx="14683489" cy="7821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547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1137285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Times New Roman" panose="02020603050405020304" pitchFamily="18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 smtClean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Mapping File 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sp>
        <p:nvSpPr>
          <p:cNvPr id="4" name="Text Placeholder 1"/>
          <p:cNvSpPr txBox="1">
            <a:spLocks/>
          </p:cNvSpPr>
          <p:nvPr/>
        </p:nvSpPr>
        <p:spPr>
          <a:xfrm>
            <a:off x="1601035" y="2265849"/>
            <a:ext cx="5394125" cy="3708232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marL="428625" indent="-428625" hangingPunct="1">
              <a:buFont typeface="Wingdings" panose="05000000000000000000" pitchFamily="2" charset="2"/>
              <a:buChar char="Ø"/>
            </a:pPr>
            <a:r>
              <a:rPr lang="en-US" sz="4000" dirty="0" smtClean="0"/>
              <a:t> </a:t>
            </a:r>
            <a:r>
              <a:rPr lang="en-US" sz="4000" dirty="0" err="1" smtClean="0"/>
              <a:t>Config</a:t>
            </a:r>
            <a:r>
              <a:rPr lang="en-US" sz="4000" dirty="0" smtClean="0"/>
              <a:t> by 2 ways:</a:t>
            </a:r>
          </a:p>
          <a:p>
            <a:pPr lvl="1" hangingPunct="1">
              <a:buFont typeface="Courier New" panose="02070309020205020404" pitchFamily="49" charset="0"/>
              <a:buChar char="o"/>
            </a:pPr>
            <a:r>
              <a:rPr lang="en-US" sz="4000" dirty="0"/>
              <a:t> </a:t>
            </a:r>
            <a:r>
              <a:rPr lang="en-US" sz="4000" dirty="0" smtClean="0"/>
              <a:t>xml file</a:t>
            </a:r>
          </a:p>
          <a:p>
            <a:pPr lvl="1" hangingPunct="1">
              <a:buFont typeface="Courier New" panose="02070309020205020404" pitchFamily="49" charset="0"/>
              <a:buChar char="o"/>
            </a:pPr>
            <a:r>
              <a:rPr lang="en-US" sz="4000" dirty="0"/>
              <a:t> </a:t>
            </a:r>
            <a:r>
              <a:rPr lang="en-US" sz="4000" dirty="0" smtClean="0"/>
              <a:t>annotation</a:t>
            </a:r>
          </a:p>
        </p:txBody>
      </p:sp>
      <p:sp>
        <p:nvSpPr>
          <p:cNvPr id="5" name="Text Placeholder 1"/>
          <p:cNvSpPr txBox="1">
            <a:spLocks/>
          </p:cNvSpPr>
          <p:nvPr/>
        </p:nvSpPr>
        <p:spPr>
          <a:xfrm>
            <a:off x="16432047" y="11724055"/>
            <a:ext cx="3601667" cy="569749"/>
          </a:xfrm>
          <a:prstGeom prst="rect">
            <a:avLst/>
          </a:prstGeom>
        </p:spPr>
        <p:txBody>
          <a:bodyPr>
            <a:normAutofit fontScale="85000" lnSpcReduction="10000"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marL="0" indent="0" hangingPunct="1">
              <a:buNone/>
            </a:pPr>
            <a:r>
              <a:rPr lang="en-US" sz="3500" i="1" dirty="0" err="1" smtClean="0"/>
              <a:t>Config</a:t>
            </a:r>
            <a:r>
              <a:rPr lang="en-US" sz="3500" i="1" dirty="0" smtClean="0"/>
              <a:t> by annotation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7182" y="2265849"/>
            <a:ext cx="12782918" cy="9315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112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1137285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Times New Roman" panose="02020603050405020304" pitchFamily="18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 smtClean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Mapping File 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pic>
        <p:nvPicPr>
          <p:cNvPr id="7" name="Picture 6" descr="annotation voi mapping xml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8961" y="2741622"/>
            <a:ext cx="18518949" cy="7094168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 Placeholder 1"/>
          <p:cNvSpPr txBox="1">
            <a:spLocks/>
          </p:cNvSpPr>
          <p:nvPr/>
        </p:nvSpPr>
        <p:spPr>
          <a:xfrm>
            <a:off x="9057143" y="9978410"/>
            <a:ext cx="5902587" cy="773358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marL="0" indent="0" hangingPunct="1">
              <a:buNone/>
            </a:pPr>
            <a:r>
              <a:rPr lang="en-US" sz="3500" i="1" dirty="0" err="1" smtClean="0"/>
              <a:t>Config</a:t>
            </a:r>
            <a:r>
              <a:rPr lang="en-US" sz="3500" i="1" dirty="0" smtClean="0"/>
              <a:t> by </a:t>
            </a:r>
            <a:r>
              <a:rPr lang="en-US" sz="3500" i="1" dirty="0"/>
              <a:t>annotation </a:t>
            </a:r>
            <a:r>
              <a:rPr lang="en-US" sz="3500" i="1" dirty="0" smtClean="0"/>
              <a:t>&amp; xml</a:t>
            </a:r>
          </a:p>
        </p:txBody>
      </p:sp>
    </p:spTree>
    <p:extLst>
      <p:ext uri="{BB962C8B-B14F-4D97-AF65-F5344CB8AC3E}">
        <p14:creationId xmlns:p14="http://schemas.microsoft.com/office/powerpoint/2010/main" val="1188616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1137285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Times New Roman" panose="02020603050405020304" pitchFamily="18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 smtClean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HelloWorld Program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sp>
        <p:nvSpPr>
          <p:cNvPr id="4" name="Text Placeholder 1"/>
          <p:cNvSpPr txBox="1">
            <a:spLocks/>
          </p:cNvSpPr>
          <p:nvPr/>
        </p:nvSpPr>
        <p:spPr>
          <a:xfrm>
            <a:off x="1601035" y="2265848"/>
            <a:ext cx="18912423" cy="9792802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marL="428625" indent="-428625" hangingPunct="1">
              <a:buFont typeface="Wingdings" panose="05000000000000000000" pitchFamily="2" charset="2"/>
              <a:buChar char="Ø"/>
            </a:pPr>
            <a:r>
              <a:rPr lang="en-US" sz="4000" dirty="0" smtClean="0"/>
              <a:t> Step 1: Import Database script</a:t>
            </a:r>
          </a:p>
          <a:p>
            <a:pPr marL="428625" indent="-428625" hangingPunct="1">
              <a:buFont typeface="Wingdings" panose="05000000000000000000" pitchFamily="2" charset="2"/>
              <a:buChar char="Ø"/>
            </a:pPr>
            <a:r>
              <a:rPr lang="en-US" sz="4000" dirty="0"/>
              <a:t> </a:t>
            </a:r>
            <a:r>
              <a:rPr lang="en-US" sz="4000" dirty="0" smtClean="0"/>
              <a:t>Step 2: Create Maven Project &amp; Install library</a:t>
            </a:r>
          </a:p>
          <a:p>
            <a:pPr marL="428625" indent="-428625" hangingPunct="1">
              <a:buFont typeface="Wingdings" panose="05000000000000000000" pitchFamily="2" charset="2"/>
              <a:buChar char="Ø"/>
            </a:pPr>
            <a:r>
              <a:rPr lang="en-US" sz="4000" dirty="0" smtClean="0"/>
              <a:t> Step 3: Create the Configuration file</a:t>
            </a:r>
          </a:p>
          <a:p>
            <a:pPr marL="428625" indent="-428625" hangingPunct="1">
              <a:buFont typeface="Wingdings" panose="05000000000000000000" pitchFamily="2" charset="2"/>
              <a:buChar char="Ø"/>
            </a:pPr>
            <a:r>
              <a:rPr lang="en-US" sz="4000" dirty="0" smtClean="0"/>
              <a:t> Step 4: Create Persistent Object</a:t>
            </a:r>
          </a:p>
          <a:p>
            <a:pPr marL="428625" indent="-428625" hangingPunct="1">
              <a:buFont typeface="Wingdings" panose="05000000000000000000" pitchFamily="2" charset="2"/>
              <a:buChar char="Ø"/>
            </a:pPr>
            <a:r>
              <a:rPr lang="en-US" sz="4000" dirty="0" smtClean="0"/>
              <a:t> Step 5: Test</a:t>
            </a:r>
          </a:p>
        </p:txBody>
      </p:sp>
    </p:spTree>
    <p:extLst>
      <p:ext uri="{BB962C8B-B14F-4D97-AF65-F5344CB8AC3E}">
        <p14:creationId xmlns:p14="http://schemas.microsoft.com/office/powerpoint/2010/main" val="2659800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1137285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Times New Roman" panose="02020603050405020304" pitchFamily="18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 smtClean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Annotation Mapping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sp>
        <p:nvSpPr>
          <p:cNvPr id="4" name="Text Placeholder 1"/>
          <p:cNvSpPr txBox="1">
            <a:spLocks/>
          </p:cNvSpPr>
          <p:nvPr/>
        </p:nvSpPr>
        <p:spPr>
          <a:xfrm>
            <a:off x="1601035" y="2265849"/>
            <a:ext cx="14877215" cy="5106502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marL="428625" indent="-428625" hangingPunct="1">
              <a:buFont typeface="Wingdings" panose="05000000000000000000" pitchFamily="2" charset="2"/>
              <a:buChar char="Ø"/>
            </a:pPr>
            <a:r>
              <a:rPr lang="en-US" sz="4000" dirty="0" smtClean="0"/>
              <a:t> Primitive type</a:t>
            </a:r>
          </a:p>
          <a:p>
            <a:pPr marL="428625" indent="-428625" hangingPunct="1">
              <a:buFont typeface="Wingdings" panose="05000000000000000000" pitchFamily="2" charset="2"/>
              <a:buChar char="Ø"/>
            </a:pPr>
            <a:r>
              <a:rPr lang="en-US" sz="4000" dirty="0" smtClean="0"/>
              <a:t> Date &amp; </a:t>
            </a:r>
            <a:r>
              <a:rPr lang="en-US" sz="4000" dirty="0" err="1" smtClean="0"/>
              <a:t>DateTime</a:t>
            </a:r>
            <a:endParaRPr lang="en-US" sz="4000" dirty="0" smtClean="0"/>
          </a:p>
          <a:p>
            <a:pPr marL="428625" indent="-428625" hangingPunct="1">
              <a:buFont typeface="Wingdings" panose="05000000000000000000" pitchFamily="2" charset="2"/>
              <a:buChar char="Ø"/>
            </a:pPr>
            <a:r>
              <a:rPr lang="en-US" sz="4000" dirty="0"/>
              <a:t> </a:t>
            </a:r>
            <a:r>
              <a:rPr lang="en-US" sz="4000" dirty="0" err="1"/>
              <a:t>Enum</a:t>
            </a:r>
            <a:r>
              <a:rPr lang="en-US" sz="4000" dirty="0"/>
              <a:t> (Next Lesson)</a:t>
            </a:r>
          </a:p>
          <a:p>
            <a:pPr marL="428625" indent="-428625" hangingPunct="1">
              <a:buFont typeface="Wingdings" panose="05000000000000000000" pitchFamily="2" charset="2"/>
              <a:buChar char="Ø"/>
            </a:pPr>
            <a:r>
              <a:rPr lang="en-US" sz="4000" dirty="0" smtClean="0"/>
              <a:t> @Table, @Column, </a:t>
            </a:r>
            <a:r>
              <a:rPr lang="en-US" sz="4000" dirty="0"/>
              <a:t>@</a:t>
            </a:r>
            <a:r>
              <a:rPr lang="en-US" sz="4000" dirty="0" smtClean="0"/>
              <a:t>Formula, Default value, @</a:t>
            </a:r>
            <a:r>
              <a:rPr lang="en-US" sz="4000" dirty="0" err="1" smtClean="0"/>
              <a:t>PrePersist</a:t>
            </a:r>
            <a:endParaRPr lang="en-US" sz="4000" dirty="0" smtClean="0"/>
          </a:p>
        </p:txBody>
      </p:sp>
    </p:spTree>
    <p:extLst>
      <p:ext uri="{BB962C8B-B14F-4D97-AF65-F5344CB8AC3E}">
        <p14:creationId xmlns:p14="http://schemas.microsoft.com/office/powerpoint/2010/main" val="817894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1137285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Times New Roman" panose="02020603050405020304" pitchFamily="18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 smtClean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Annotation Mapping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sp>
        <p:nvSpPr>
          <p:cNvPr id="4" name="Text Placeholder 1"/>
          <p:cNvSpPr txBox="1">
            <a:spLocks/>
          </p:cNvSpPr>
          <p:nvPr/>
        </p:nvSpPr>
        <p:spPr>
          <a:xfrm>
            <a:off x="1601035" y="2265848"/>
            <a:ext cx="4891205" cy="1163151"/>
          </a:xfrm>
          <a:prstGeom prst="rect">
            <a:avLst/>
          </a:prstGeom>
        </p:spPr>
        <p:txBody>
          <a:bodyPr>
            <a:no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marL="428625" indent="-428625" hangingPunct="1">
              <a:buFont typeface="Wingdings" panose="05000000000000000000" pitchFamily="2" charset="2"/>
              <a:buChar char="Ø"/>
            </a:pPr>
            <a:r>
              <a:rPr lang="en-US" sz="4000" dirty="0" smtClean="0"/>
              <a:t> Primitive type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3565847"/>
              </p:ext>
            </p:extLst>
          </p:nvPr>
        </p:nvGraphicFramePr>
        <p:xfrm>
          <a:off x="3683000" y="3219449"/>
          <a:ext cx="16256000" cy="9220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128000">
                  <a:extLst>
                    <a:ext uri="{9D8B030D-6E8A-4147-A177-3AD203B41FA5}">
                      <a16:colId xmlns:a16="http://schemas.microsoft.com/office/drawing/2014/main" val="111377039"/>
                    </a:ext>
                  </a:extLst>
                </a:gridCol>
                <a:gridCol w="8128000">
                  <a:extLst>
                    <a:ext uri="{9D8B030D-6E8A-4147-A177-3AD203B41FA5}">
                      <a16:colId xmlns:a16="http://schemas.microsoft.com/office/drawing/2014/main" val="3836610684"/>
                    </a:ext>
                  </a:extLst>
                </a:gridCol>
              </a:tblGrid>
              <a:tr h="922020">
                <a:tc>
                  <a:txBody>
                    <a:bodyPr/>
                    <a:lstStyle/>
                    <a:p>
                      <a:r>
                        <a:rPr lang="en-US" sz="4400" b="1" dirty="0" smtClean="0"/>
                        <a:t>Java</a:t>
                      </a:r>
                      <a:endParaRPr lang="en-US" sz="4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4400" b="1" dirty="0" smtClean="0"/>
                        <a:t>Database</a:t>
                      </a:r>
                      <a:endParaRPr lang="en-US" sz="44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50138326"/>
                  </a:ext>
                </a:extLst>
              </a:tr>
              <a:tr h="922020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FF0000"/>
                          </a:solidFill>
                        </a:rPr>
                        <a:t>short (Short)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TINY</a:t>
                      </a:r>
                      <a:r>
                        <a:rPr lang="en-US" sz="2400" baseline="0" dirty="0" smtClean="0"/>
                        <a:t>INT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60040437"/>
                  </a:ext>
                </a:extLst>
              </a:tr>
              <a:tr h="92202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short (Short)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82153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/>
                        <a:t>SMALLINT</a:t>
                      </a:r>
                    </a:p>
                    <a:p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1349202"/>
                  </a:ext>
                </a:extLst>
              </a:tr>
              <a:tr h="922020">
                <a:tc>
                  <a:txBody>
                    <a:bodyPr/>
                    <a:lstStyle/>
                    <a:p>
                      <a:r>
                        <a:rPr lang="en-US" sz="2400" dirty="0" err="1" smtClean="0"/>
                        <a:t>int</a:t>
                      </a:r>
                      <a:r>
                        <a:rPr lang="en-US" sz="2400" dirty="0" smtClean="0"/>
                        <a:t> (Integer)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82153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/>
                        <a:t>INT</a:t>
                      </a:r>
                    </a:p>
                    <a:p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33483464"/>
                  </a:ext>
                </a:extLst>
              </a:tr>
              <a:tr h="92202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long (Long)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82153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/>
                        <a:t>BIGINT</a:t>
                      </a:r>
                    </a:p>
                    <a:p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56026899"/>
                  </a:ext>
                </a:extLst>
              </a:tr>
              <a:tr h="92202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float (Float)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82153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/>
                        <a:t>FLOAT</a:t>
                      </a:r>
                    </a:p>
                    <a:p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48400361"/>
                  </a:ext>
                </a:extLst>
              </a:tr>
              <a:tr h="92202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double (Double)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82153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/>
                        <a:t>DOUBLE</a:t>
                      </a:r>
                    </a:p>
                    <a:p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4338021"/>
                  </a:ext>
                </a:extLst>
              </a:tr>
              <a:tr h="922020">
                <a:tc>
                  <a:txBody>
                    <a:bodyPr/>
                    <a:lstStyle/>
                    <a:p>
                      <a:r>
                        <a:rPr lang="en-US" sz="2400" dirty="0" err="1" smtClean="0"/>
                        <a:t>BigDecimal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DECIMAL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92070156"/>
                  </a:ext>
                </a:extLst>
              </a:tr>
              <a:tr h="92202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String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82153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/>
                        <a:t>CHAR, VARCHAR, NCHAR, NVARCHAR, TEXT</a:t>
                      </a:r>
                    </a:p>
                    <a:p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01748713"/>
                  </a:ext>
                </a:extLst>
              </a:tr>
              <a:tr h="922020">
                <a:tc>
                  <a:txBody>
                    <a:bodyPr/>
                    <a:lstStyle/>
                    <a:p>
                      <a:r>
                        <a:rPr lang="en-US" sz="2400" dirty="0" err="1" smtClean="0"/>
                        <a:t>boolean</a:t>
                      </a:r>
                      <a:r>
                        <a:rPr lang="en-US" sz="2400" baseline="0" dirty="0" smtClean="0"/>
                        <a:t> (Boolean)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82153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/>
                        <a:t>BIT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469681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66914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1137285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Times New Roman" panose="02020603050405020304" pitchFamily="18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 smtClean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Example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sp>
        <p:nvSpPr>
          <p:cNvPr id="7" name="Text Placeholder 1"/>
          <p:cNvSpPr txBox="1">
            <a:spLocks/>
          </p:cNvSpPr>
          <p:nvPr/>
        </p:nvSpPr>
        <p:spPr>
          <a:xfrm>
            <a:off x="11183123" y="11807964"/>
            <a:ext cx="1389877" cy="773358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marL="0" indent="0" hangingPunct="1">
              <a:buNone/>
            </a:pPr>
            <a:r>
              <a:rPr lang="en-US" sz="3500" i="1" dirty="0" smtClean="0"/>
              <a:t>Entity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4700" y="1719401"/>
            <a:ext cx="9456038" cy="9808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351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1137285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Times New Roman" panose="02020603050405020304" pitchFamily="18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 smtClean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Annotation Mapping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sp>
        <p:nvSpPr>
          <p:cNvPr id="4" name="Text Placeholder 1"/>
          <p:cNvSpPr txBox="1">
            <a:spLocks/>
          </p:cNvSpPr>
          <p:nvPr/>
        </p:nvSpPr>
        <p:spPr>
          <a:xfrm>
            <a:off x="1601035" y="2265848"/>
            <a:ext cx="5124151" cy="1025991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marL="428625" indent="-428625" hangingPunct="1">
              <a:buFont typeface="Wingdings" panose="05000000000000000000" pitchFamily="2" charset="2"/>
              <a:buChar char="Ø"/>
            </a:pPr>
            <a:r>
              <a:rPr lang="en-US" sz="4000" dirty="0" smtClean="0"/>
              <a:t> Date &amp; </a:t>
            </a:r>
            <a:r>
              <a:rPr lang="en-US" sz="4000" dirty="0" err="1" smtClean="0"/>
              <a:t>DateTime</a:t>
            </a:r>
            <a:endParaRPr lang="en-US" sz="4000" dirty="0" smtClean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3794406"/>
              </p:ext>
            </p:extLst>
          </p:nvPr>
        </p:nvGraphicFramePr>
        <p:xfrm>
          <a:off x="3778250" y="3124201"/>
          <a:ext cx="16256000" cy="398144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128000">
                  <a:extLst>
                    <a:ext uri="{9D8B030D-6E8A-4147-A177-3AD203B41FA5}">
                      <a16:colId xmlns:a16="http://schemas.microsoft.com/office/drawing/2014/main" val="2748864962"/>
                    </a:ext>
                  </a:extLst>
                </a:gridCol>
                <a:gridCol w="8128000">
                  <a:extLst>
                    <a:ext uri="{9D8B030D-6E8A-4147-A177-3AD203B41FA5}">
                      <a16:colId xmlns:a16="http://schemas.microsoft.com/office/drawing/2014/main" val="1112589718"/>
                    </a:ext>
                  </a:extLst>
                </a:gridCol>
              </a:tblGrid>
              <a:tr h="1421945">
                <a:tc>
                  <a:txBody>
                    <a:bodyPr/>
                    <a:lstStyle/>
                    <a:p>
                      <a:r>
                        <a:rPr lang="en-US" sz="4400" b="1" dirty="0" smtClean="0"/>
                        <a:t>Java</a:t>
                      </a:r>
                      <a:endParaRPr lang="en-US" sz="4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4400" b="1" dirty="0" smtClean="0"/>
                        <a:t>Database</a:t>
                      </a:r>
                      <a:endParaRPr lang="en-US" sz="44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56991213"/>
                  </a:ext>
                </a:extLst>
              </a:tr>
              <a:tr h="853168">
                <a:tc>
                  <a:txBody>
                    <a:bodyPr/>
                    <a:lstStyle/>
                    <a:p>
                      <a:pPr marL="0" marR="0" lvl="0" indent="0" algn="ctr" defTabSz="82153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/>
                        <a:t>@Temporal(</a:t>
                      </a:r>
                      <a:r>
                        <a:rPr lang="en-US" sz="2400" dirty="0" err="1" smtClean="0"/>
                        <a:t>TemporalType.DATE</a:t>
                      </a:r>
                      <a:r>
                        <a:rPr lang="en-US" sz="2400" dirty="0" smtClean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Date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9742381"/>
                  </a:ext>
                </a:extLst>
              </a:tr>
              <a:tr h="853168">
                <a:tc>
                  <a:txBody>
                    <a:bodyPr/>
                    <a:lstStyle/>
                    <a:p>
                      <a:pPr marL="0" marR="0" lvl="0" indent="0" algn="ctr" defTabSz="82153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/>
                        <a:t>@Temporal(</a:t>
                      </a:r>
                      <a:r>
                        <a:rPr lang="en-US" sz="2400" dirty="0" err="1" smtClean="0"/>
                        <a:t>TemporalType.TIME</a:t>
                      </a:r>
                      <a:r>
                        <a:rPr lang="en-US" sz="2400" dirty="0" smtClean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Time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20268731"/>
                  </a:ext>
                </a:extLst>
              </a:tr>
              <a:tr h="853168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@Temporal(</a:t>
                      </a:r>
                      <a:r>
                        <a:rPr lang="en-US" sz="2400" dirty="0" err="1" smtClean="0"/>
                        <a:t>TemporalType.TIMESTAMP</a:t>
                      </a:r>
                      <a:r>
                        <a:rPr lang="en-US" sz="2400" dirty="0" smtClean="0"/>
                        <a:t>)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DateTime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6136181"/>
                  </a:ext>
                </a:extLst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150" y="8167882"/>
            <a:ext cx="6796173" cy="117527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2821" y="8143107"/>
            <a:ext cx="7346449" cy="133571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41642" y="8131996"/>
            <a:ext cx="7585215" cy="116084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0381786" y="9832848"/>
            <a:ext cx="304892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i="1" dirty="0" err="1" smtClean="0"/>
              <a:t>java.util.date</a:t>
            </a:r>
            <a:endParaRPr lang="en-US" b="0" i="1" dirty="0"/>
          </a:p>
        </p:txBody>
      </p:sp>
      <p:sp>
        <p:nvSpPr>
          <p:cNvPr id="9" name="Rectangle 8"/>
          <p:cNvSpPr/>
          <p:nvPr/>
        </p:nvSpPr>
        <p:spPr>
          <a:xfrm>
            <a:off x="6725186" y="12033581"/>
            <a:ext cx="1036213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1" dirty="0" smtClean="0"/>
              <a:t>Tutorial: </a:t>
            </a:r>
            <a:r>
              <a:rPr lang="en-US" b="0" i="1" dirty="0" smtClean="0">
                <a:hlinkClick r:id="rId5"/>
              </a:rPr>
              <a:t>https</a:t>
            </a:r>
            <a:r>
              <a:rPr lang="en-US" b="0" i="1" dirty="0">
                <a:hlinkClick r:id="rId5"/>
              </a:rPr>
              <a:t>://</a:t>
            </a:r>
            <a:r>
              <a:rPr lang="en-US" b="0" i="1" dirty="0" smtClean="0">
                <a:hlinkClick r:id="rId5"/>
              </a:rPr>
              <a:t>www.baeldung.com/hibernate-date-time</a:t>
            </a:r>
            <a:r>
              <a:rPr lang="en-US" b="0" i="1" dirty="0" smtClean="0"/>
              <a:t> </a:t>
            </a:r>
            <a:endParaRPr lang="en-US" b="0" i="1" dirty="0"/>
          </a:p>
        </p:txBody>
      </p:sp>
    </p:spTree>
    <p:extLst>
      <p:ext uri="{BB962C8B-B14F-4D97-AF65-F5344CB8AC3E}">
        <p14:creationId xmlns:p14="http://schemas.microsoft.com/office/powerpoint/2010/main" val="4186271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1137285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Times New Roman" panose="02020603050405020304" pitchFamily="18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 smtClean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Annotation Mapping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sp>
        <p:nvSpPr>
          <p:cNvPr id="4" name="Text Placeholder 1"/>
          <p:cNvSpPr txBox="1">
            <a:spLocks/>
          </p:cNvSpPr>
          <p:nvPr/>
        </p:nvSpPr>
        <p:spPr>
          <a:xfrm>
            <a:off x="1601035" y="2265848"/>
            <a:ext cx="15696365" cy="1163151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marL="428625" indent="-428625" hangingPunct="1">
              <a:buFont typeface="Wingdings" panose="05000000000000000000" pitchFamily="2" charset="2"/>
              <a:buChar char="Ø"/>
            </a:pPr>
            <a:r>
              <a:rPr lang="en-US" sz="4000" dirty="0" smtClean="0"/>
              <a:t> @Entity: </a:t>
            </a:r>
            <a:r>
              <a:rPr lang="en-US" sz="4000" dirty="0"/>
              <a:t>Define class which has @Entity is a Database’s table</a:t>
            </a:r>
            <a:endParaRPr lang="en-US" sz="4000" dirty="0" smtClean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7150" y="3331376"/>
            <a:ext cx="8791194" cy="911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919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1137285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Times New Roman" panose="02020603050405020304" pitchFamily="18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 smtClean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Annotation Mapping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sp>
        <p:nvSpPr>
          <p:cNvPr id="4" name="Text Placeholder 1"/>
          <p:cNvSpPr txBox="1">
            <a:spLocks/>
          </p:cNvSpPr>
          <p:nvPr/>
        </p:nvSpPr>
        <p:spPr>
          <a:xfrm>
            <a:off x="1601035" y="2426970"/>
            <a:ext cx="12210215" cy="4876800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marL="428625" indent="-428625" hangingPunct="1">
              <a:buFont typeface="Wingdings" panose="05000000000000000000" pitchFamily="2" charset="2"/>
              <a:buChar char="Ø"/>
            </a:pPr>
            <a:r>
              <a:rPr lang="en-US" sz="4000" dirty="0"/>
              <a:t> </a:t>
            </a:r>
            <a:r>
              <a:rPr lang="en-US" sz="4000" dirty="0" smtClean="0"/>
              <a:t>@Table</a:t>
            </a:r>
          </a:p>
          <a:p>
            <a:pPr lvl="1" hangingPunct="1">
              <a:buFont typeface="Courier New" panose="02070309020205020404" pitchFamily="49" charset="0"/>
              <a:buChar char="o"/>
            </a:pPr>
            <a:r>
              <a:rPr lang="en-US" sz="4000" dirty="0" smtClean="0"/>
              <a:t> name</a:t>
            </a:r>
            <a:r>
              <a:rPr lang="en-US" sz="4000" dirty="0"/>
              <a:t>: table’s name</a:t>
            </a:r>
          </a:p>
          <a:p>
            <a:pPr lvl="1" hangingPunct="1">
              <a:buFont typeface="Courier New" panose="02070309020205020404" pitchFamily="49" charset="0"/>
              <a:buChar char="o"/>
            </a:pPr>
            <a:r>
              <a:rPr lang="en-US" sz="4000" dirty="0"/>
              <a:t> catalog: database’s name</a:t>
            </a:r>
          </a:p>
          <a:p>
            <a:pPr lvl="1" hangingPunct="1">
              <a:buFont typeface="Courier New" panose="02070309020205020404" pitchFamily="49" charset="0"/>
              <a:buChar char="o"/>
            </a:pPr>
            <a:r>
              <a:rPr lang="en-US" sz="4000" dirty="0"/>
              <a:t> </a:t>
            </a:r>
            <a:r>
              <a:rPr lang="en-US" sz="4000" dirty="0" err="1"/>
              <a:t>uniqueConstraints</a:t>
            </a:r>
            <a:r>
              <a:rPr lang="en-US" sz="4000" dirty="0"/>
              <a:t>: </a:t>
            </a:r>
            <a:r>
              <a:rPr lang="en-US" sz="4000" dirty="0" err="1"/>
              <a:t>config</a:t>
            </a:r>
            <a:r>
              <a:rPr lang="en-US" sz="4000" dirty="0"/>
              <a:t> multiple column unique</a:t>
            </a:r>
          </a:p>
          <a:p>
            <a:pPr marL="428625" indent="-428625" hangingPunct="1">
              <a:buFont typeface="Wingdings" panose="05000000000000000000" pitchFamily="2" charset="2"/>
              <a:buChar char="Ø"/>
            </a:pPr>
            <a:endParaRPr lang="en-US" sz="4000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1561" y="7612380"/>
            <a:ext cx="9489161" cy="47502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06100" y="7612380"/>
            <a:ext cx="8558542" cy="4750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427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1137285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Times New Roman" panose="02020603050405020304" pitchFamily="18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 smtClean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Annotation Mapping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sp>
        <p:nvSpPr>
          <p:cNvPr id="4" name="Text Placeholder 1"/>
          <p:cNvSpPr txBox="1">
            <a:spLocks/>
          </p:cNvSpPr>
          <p:nvPr/>
        </p:nvSpPr>
        <p:spPr>
          <a:xfrm>
            <a:off x="1601035" y="1733550"/>
            <a:ext cx="17410865" cy="11201400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marL="428625" indent="-428625" hangingPunct="1">
              <a:buFont typeface="Wingdings" panose="05000000000000000000" pitchFamily="2" charset="2"/>
              <a:buChar char="Ø"/>
            </a:pPr>
            <a:r>
              <a:rPr lang="en-US" sz="3500" dirty="0" smtClean="0"/>
              <a:t> @Column</a:t>
            </a:r>
          </a:p>
          <a:p>
            <a:pPr lvl="1" hangingPunct="1">
              <a:buFont typeface="Courier New" panose="02070309020205020404" pitchFamily="49" charset="0"/>
              <a:buChar char="o"/>
            </a:pPr>
            <a:r>
              <a:rPr lang="en-US" sz="3600" dirty="0" smtClean="0"/>
              <a:t> name</a:t>
            </a:r>
            <a:r>
              <a:rPr lang="en-US" sz="3600" dirty="0"/>
              <a:t>: column’s name</a:t>
            </a:r>
          </a:p>
          <a:p>
            <a:pPr lvl="1" hangingPunct="1">
              <a:buFont typeface="Courier New" panose="02070309020205020404" pitchFamily="49" charset="0"/>
              <a:buChar char="o"/>
            </a:pPr>
            <a:r>
              <a:rPr lang="en-US" sz="3600" dirty="0"/>
              <a:t> length: </a:t>
            </a:r>
            <a:r>
              <a:rPr lang="vi-VN" sz="3600" dirty="0"/>
              <a:t>varchar</a:t>
            </a:r>
            <a:r>
              <a:rPr lang="en-US" sz="3600" dirty="0"/>
              <a:t> has d</a:t>
            </a:r>
            <a:r>
              <a:rPr lang="vi-VN" sz="3600" dirty="0"/>
              <a:t>efault 255</a:t>
            </a:r>
            <a:endParaRPr lang="en-US" sz="3600" dirty="0"/>
          </a:p>
          <a:p>
            <a:pPr lvl="1" hangingPunct="1">
              <a:buFont typeface="Courier New" panose="02070309020205020404" pitchFamily="49" charset="0"/>
              <a:buChar char="o"/>
            </a:pPr>
            <a:r>
              <a:rPr lang="en-US" sz="3600" dirty="0"/>
              <a:t> </a:t>
            </a:r>
            <a:r>
              <a:rPr lang="en-US" sz="3600" dirty="0" err="1"/>
              <a:t>nullable</a:t>
            </a:r>
            <a:r>
              <a:rPr lang="en-US" sz="3600" dirty="0"/>
              <a:t>: field is </a:t>
            </a:r>
            <a:r>
              <a:rPr lang="en-US" sz="3600" dirty="0" err="1"/>
              <a:t>configed</a:t>
            </a:r>
            <a:r>
              <a:rPr lang="en-US" sz="3600" dirty="0"/>
              <a:t> null or not null</a:t>
            </a:r>
          </a:p>
          <a:p>
            <a:pPr lvl="1" hangingPunct="1">
              <a:buFont typeface="Courier New" panose="02070309020205020404" pitchFamily="49" charset="0"/>
              <a:buChar char="o"/>
            </a:pPr>
            <a:r>
              <a:rPr lang="en-US" sz="3600" dirty="0"/>
              <a:t> unique: field is </a:t>
            </a:r>
            <a:r>
              <a:rPr lang="en-US" sz="3600" dirty="0" err="1"/>
              <a:t>configed</a:t>
            </a:r>
            <a:r>
              <a:rPr lang="en-US" sz="3600" dirty="0"/>
              <a:t> unique or not unique</a:t>
            </a:r>
          </a:p>
          <a:p>
            <a:pPr lvl="1" hangingPunct="1">
              <a:buFont typeface="Courier New" panose="02070309020205020404" pitchFamily="49" charset="0"/>
              <a:buChar char="o"/>
            </a:pPr>
            <a:r>
              <a:rPr lang="en-US" sz="3600" dirty="0"/>
              <a:t> </a:t>
            </a:r>
            <a:r>
              <a:rPr lang="en-US" sz="3600" dirty="0" err="1"/>
              <a:t>insertable</a:t>
            </a:r>
            <a:r>
              <a:rPr lang="en-US" sz="3600" dirty="0"/>
              <a:t>: we can </a:t>
            </a:r>
            <a:r>
              <a:rPr lang="en-US" sz="3600" dirty="0" err="1"/>
              <a:t>insertable</a:t>
            </a:r>
            <a:r>
              <a:rPr lang="en-US" sz="3600" dirty="0"/>
              <a:t> this field into database (default = true)</a:t>
            </a:r>
          </a:p>
          <a:p>
            <a:pPr marL="444500" lvl="1" indent="0" hangingPunct="1">
              <a:buNone/>
            </a:pPr>
            <a:r>
              <a:rPr lang="en-US" sz="3600" dirty="0"/>
              <a:t>    </a:t>
            </a:r>
            <a:r>
              <a:rPr lang="en-US" sz="3600" dirty="0" smtClean="0"/>
              <a:t>  </a:t>
            </a:r>
            <a:r>
              <a:rPr lang="en-US" sz="3600" dirty="0"/>
              <a:t>Ex </a:t>
            </a:r>
            <a:r>
              <a:rPr lang="en-US" sz="3600" dirty="0" err="1"/>
              <a:t>insertable</a:t>
            </a:r>
            <a:r>
              <a:rPr lang="en-US" sz="3600" dirty="0"/>
              <a:t> = false: id, </a:t>
            </a:r>
            <a:r>
              <a:rPr lang="en-US" sz="3600" dirty="0" err="1"/>
              <a:t>created_date</a:t>
            </a:r>
            <a:r>
              <a:rPr lang="en-US" sz="3600" dirty="0"/>
              <a:t>, ...  </a:t>
            </a:r>
          </a:p>
          <a:p>
            <a:pPr lvl="1" hangingPunct="1">
              <a:buFont typeface="Courier New" panose="02070309020205020404" pitchFamily="49" charset="0"/>
              <a:buChar char="o"/>
            </a:pPr>
            <a:r>
              <a:rPr lang="en-US" sz="3600" dirty="0"/>
              <a:t> updatable: we can updatable this field into database (default = true)</a:t>
            </a:r>
          </a:p>
          <a:p>
            <a:pPr marL="444500" lvl="1" indent="0" hangingPunct="1">
              <a:buNone/>
            </a:pPr>
            <a:r>
              <a:rPr lang="en-US" sz="3600" dirty="0"/>
              <a:t>	   Ex updatable = false: id, account, </a:t>
            </a:r>
            <a:r>
              <a:rPr lang="en-US" sz="3600" dirty="0" err="1" smtClean="0"/>
              <a:t>created_date</a:t>
            </a:r>
            <a:r>
              <a:rPr lang="en-US" sz="3600" dirty="0" smtClean="0"/>
              <a:t>, ...</a:t>
            </a:r>
            <a:endParaRPr lang="en-US" sz="3600" dirty="0"/>
          </a:p>
          <a:p>
            <a:pPr lvl="1" hangingPunct="1">
              <a:buFont typeface="Courier New" panose="02070309020205020404" pitchFamily="49" charset="0"/>
              <a:buChar char="o"/>
            </a:pPr>
            <a:r>
              <a:rPr lang="en-US" sz="3500" dirty="0" smtClean="0"/>
              <a:t> </a:t>
            </a:r>
            <a:r>
              <a:rPr lang="en-US" sz="3600" dirty="0" err="1"/>
              <a:t>columnDefinition</a:t>
            </a:r>
            <a:r>
              <a:rPr lang="en-US" sz="3600" dirty="0"/>
              <a:t>: set </a:t>
            </a:r>
            <a:r>
              <a:rPr lang="en-US" sz="3600" dirty="0" smtClean="0"/>
              <a:t>default value</a:t>
            </a:r>
            <a:endParaRPr lang="en-US" sz="3500" dirty="0" smtClean="0"/>
          </a:p>
        </p:txBody>
      </p:sp>
    </p:spTree>
    <p:extLst>
      <p:ext uri="{BB962C8B-B14F-4D97-AF65-F5344CB8AC3E}">
        <p14:creationId xmlns:p14="http://schemas.microsoft.com/office/powerpoint/2010/main" val="2300195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822960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Times New Roman" panose="02020603050405020304" pitchFamily="18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>
                <a:solidFill>
                  <a:srgbClr val="4F81BD"/>
                </a:solidFill>
                <a:cs typeface="Tahoma" panose="020B0604030504040204" pitchFamily="34" charset="0"/>
              </a:rPr>
              <a:t>Annotation Mapping</a:t>
            </a:r>
            <a:endParaRPr lang="vi-VN" altLang="en-US" sz="6000" kern="1200" dirty="0">
              <a:solidFill>
                <a:srgbClr val="4F81BD"/>
              </a:solidFill>
              <a:cs typeface="Tahoma" panose="020B060403050404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3487" y="3489825"/>
            <a:ext cx="11594829" cy="736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69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1137285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Times New Roman" panose="02020603050405020304" pitchFamily="18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 smtClean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Annotation Mapping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sp>
        <p:nvSpPr>
          <p:cNvPr id="4" name="Text Placeholder 1"/>
          <p:cNvSpPr txBox="1">
            <a:spLocks/>
          </p:cNvSpPr>
          <p:nvPr/>
        </p:nvSpPr>
        <p:spPr>
          <a:xfrm>
            <a:off x="1962985" y="2228850"/>
            <a:ext cx="9947075" cy="1241392"/>
          </a:xfrm>
          <a:prstGeom prst="rect">
            <a:avLst/>
          </a:prstGeom>
        </p:spPr>
        <p:txBody>
          <a:bodyPr>
            <a:no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marL="428625" indent="-428625" hangingPunct="1">
              <a:buFont typeface="Wingdings" panose="05000000000000000000" pitchFamily="2" charset="2"/>
              <a:buChar char="Ø"/>
            </a:pPr>
            <a:r>
              <a:rPr lang="en-US" sz="4000" dirty="0" smtClean="0"/>
              <a:t> @</a:t>
            </a:r>
            <a:r>
              <a:rPr lang="en-US" sz="4000" dirty="0"/>
              <a:t>Formula: Fake field (logic property) </a:t>
            </a:r>
            <a:endParaRPr lang="en-US" sz="4000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59" y="3470242"/>
            <a:ext cx="9406891" cy="312640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73000" y="4192517"/>
            <a:ext cx="11522436" cy="1549472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10229850" y="4478267"/>
            <a:ext cx="2076450" cy="1263722"/>
          </a:xfrm>
          <a:prstGeom prst="rightArrow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0881" y="7560128"/>
            <a:ext cx="8751511" cy="4765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963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1137285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Times New Roman" panose="02020603050405020304" pitchFamily="18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 smtClean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Annotation Mapping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sp>
        <p:nvSpPr>
          <p:cNvPr id="4" name="Text Placeholder 1"/>
          <p:cNvSpPr txBox="1">
            <a:spLocks/>
          </p:cNvSpPr>
          <p:nvPr/>
        </p:nvSpPr>
        <p:spPr>
          <a:xfrm>
            <a:off x="2115385" y="2200274"/>
            <a:ext cx="4994075" cy="1434465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marL="428625" indent="-428625" hangingPunct="1">
              <a:buFont typeface="Wingdings" panose="05000000000000000000" pitchFamily="2" charset="2"/>
              <a:buChar char="Ø"/>
            </a:pPr>
            <a:r>
              <a:rPr lang="en-US" sz="4000" dirty="0" smtClean="0"/>
              <a:t> Default value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63574" y="5513070"/>
            <a:ext cx="7164095" cy="31013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979" y="5513070"/>
            <a:ext cx="9232516" cy="2809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950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1137285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Times New Roman" panose="02020603050405020304" pitchFamily="18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 smtClean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HelloWorld Program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sp>
        <p:nvSpPr>
          <p:cNvPr id="4" name="Text Placeholder 1"/>
          <p:cNvSpPr txBox="1">
            <a:spLocks/>
          </p:cNvSpPr>
          <p:nvPr/>
        </p:nvSpPr>
        <p:spPr>
          <a:xfrm>
            <a:off x="1601035" y="2265849"/>
            <a:ext cx="10114715" cy="1048852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marL="428625" indent="-428625" hangingPunct="1">
              <a:buFont typeface="Wingdings" panose="05000000000000000000" pitchFamily="2" charset="2"/>
              <a:buChar char="Ø"/>
            </a:pPr>
            <a:r>
              <a:rPr lang="en-US" sz="4000" dirty="0" smtClean="0"/>
              <a:t> </a:t>
            </a:r>
            <a:r>
              <a:rPr lang="en-US" sz="4000" dirty="0"/>
              <a:t>Step </a:t>
            </a:r>
            <a:r>
              <a:rPr lang="en-US" sz="4000" dirty="0" smtClean="0"/>
              <a:t>1: Import Database script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164" y="3143249"/>
            <a:ext cx="10977613" cy="9415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123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1137285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Times New Roman" panose="02020603050405020304" pitchFamily="18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 smtClean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Annotation Mapping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sp>
        <p:nvSpPr>
          <p:cNvPr id="4" name="Text Placeholder 1"/>
          <p:cNvSpPr txBox="1">
            <a:spLocks/>
          </p:cNvSpPr>
          <p:nvPr/>
        </p:nvSpPr>
        <p:spPr>
          <a:xfrm>
            <a:off x="2115385" y="2200275"/>
            <a:ext cx="4590215" cy="933450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marL="428625" indent="-428625" hangingPunct="1">
              <a:buFont typeface="Wingdings" panose="05000000000000000000" pitchFamily="2" charset="2"/>
              <a:buChar char="Ø"/>
            </a:pPr>
            <a:r>
              <a:rPr lang="en-US" sz="4000" dirty="0" smtClean="0"/>
              <a:t> Default Date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2410" y="5238728"/>
            <a:ext cx="9490232" cy="3219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411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1137285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Times New Roman" panose="02020603050405020304" pitchFamily="18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 smtClean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Annotation Mapping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sp>
        <p:nvSpPr>
          <p:cNvPr id="4" name="Text Placeholder 1"/>
          <p:cNvSpPr txBox="1">
            <a:spLocks/>
          </p:cNvSpPr>
          <p:nvPr/>
        </p:nvSpPr>
        <p:spPr>
          <a:xfrm>
            <a:off x="2115385" y="2428875"/>
            <a:ext cx="16121815" cy="974726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marL="428625" indent="-428625" hangingPunct="1">
              <a:buFont typeface="Wingdings" panose="05000000000000000000" pitchFamily="2" charset="2"/>
              <a:buChar char="Ø"/>
            </a:pPr>
            <a:r>
              <a:rPr lang="en-US" sz="4000" dirty="0" smtClean="0"/>
              <a:t> @</a:t>
            </a:r>
            <a:r>
              <a:rPr lang="en-US" sz="4000" dirty="0" err="1" smtClean="0"/>
              <a:t>PrePersist</a:t>
            </a:r>
            <a:r>
              <a:rPr lang="en-US" sz="4000" dirty="0" smtClean="0"/>
              <a:t>: the method which execute before database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5385" y="8899813"/>
            <a:ext cx="8172450" cy="277242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41551" y="8276901"/>
            <a:ext cx="6791297" cy="4324984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11710235" y="9626117"/>
            <a:ext cx="1752600" cy="1295400"/>
          </a:xfrm>
          <a:prstGeom prst="rightArrow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1889" y="3781888"/>
            <a:ext cx="13707012" cy="4495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58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1137285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Times New Roman" panose="02020603050405020304" pitchFamily="18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 smtClean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Testing System Assignment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7178" y="3481136"/>
            <a:ext cx="14162406" cy="6348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429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3">
            <a:extLst>
              <a:ext uri="{FF2B5EF4-FFF2-40B4-BE49-F238E27FC236}">
                <a16:creationId xmlns:a16="http://schemas.microsoft.com/office/drawing/2014/main" id="{7765A43E-0B15-485F-9F30-2D602F01AD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4774" y="514346"/>
            <a:ext cx="11731626" cy="969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Times New Roman" panose="02020603050405020304" pitchFamily="18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defTabSz="914400" fontAlgn="base" hangingPunct="1">
              <a:spcBef>
                <a:spcPct val="5000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5700" kern="1200" dirty="0" smtClean="0">
                <a:solidFill>
                  <a:srgbClr val="4F81BD"/>
                </a:solidFill>
                <a:ea typeface="+mn-ea"/>
                <a:cs typeface="Times New Roman" panose="02020603050405020304" pitchFamily="18" charset="0"/>
              </a:rPr>
              <a:t>Testing System Assignments</a:t>
            </a:r>
            <a:endParaRPr lang="en-US" altLang="en-US" sz="5700" kern="1200" dirty="0">
              <a:solidFill>
                <a:srgbClr val="4F81BD"/>
              </a:solidFill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3763" y="2204531"/>
            <a:ext cx="12874626" cy="8996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833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822960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Times New Roman" panose="02020603050405020304" pitchFamily="18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 smtClean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Reference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sp>
        <p:nvSpPr>
          <p:cNvPr id="4" name="Text Placeholder 1"/>
          <p:cNvSpPr txBox="1">
            <a:spLocks/>
          </p:cNvSpPr>
          <p:nvPr/>
        </p:nvSpPr>
        <p:spPr>
          <a:xfrm>
            <a:off x="1857376" y="2335126"/>
            <a:ext cx="12843362" cy="4263794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marL="428625" indent="-428625" hangingPunct="1">
              <a:buFont typeface="Wingdings" panose="05000000000000000000" pitchFamily="2" charset="2"/>
              <a:buChar char="Ø"/>
            </a:pPr>
            <a:r>
              <a:rPr lang="en-ID" sz="4000" dirty="0" smtClean="0"/>
              <a:t> </a:t>
            </a:r>
            <a:r>
              <a:rPr lang="en-US" sz="4000" dirty="0">
                <a:hlinkClick r:id="rId2"/>
              </a:rPr>
              <a:t>https://</a:t>
            </a:r>
            <a:r>
              <a:rPr lang="en-US" sz="4000" dirty="0" smtClean="0">
                <a:hlinkClick r:id="rId2"/>
              </a:rPr>
              <a:t>www.javatpoint.com/hibernate-tutorial</a:t>
            </a:r>
            <a:endParaRPr lang="en-US" sz="4000" dirty="0" smtClean="0"/>
          </a:p>
          <a:p>
            <a:pPr marL="428625" indent="-428625" hangingPunct="1">
              <a:buFont typeface="Wingdings" panose="05000000000000000000" pitchFamily="2" charset="2"/>
              <a:buChar char="Ø"/>
            </a:pPr>
            <a:r>
              <a:rPr lang="en-US" sz="4000" dirty="0"/>
              <a:t> </a:t>
            </a:r>
            <a:r>
              <a:rPr lang="en-US" sz="4000" dirty="0">
                <a:hlinkClick r:id="rId3"/>
              </a:rPr>
              <a:t>https://www.baeldung.com/</a:t>
            </a:r>
            <a:endParaRPr lang="en-US" sz="4000" dirty="0" smtClean="0"/>
          </a:p>
        </p:txBody>
      </p:sp>
    </p:spTree>
    <p:extLst>
      <p:ext uri="{BB962C8B-B14F-4D97-AF65-F5344CB8AC3E}">
        <p14:creationId xmlns:p14="http://schemas.microsoft.com/office/powerpoint/2010/main" val="3995587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898777" y="13198291"/>
            <a:ext cx="668804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200" b="0" dirty="0">
                <a:solidFill>
                  <a:schemeClr val="tx1"/>
                </a:solidFill>
                <a:latin typeface="Meiryo" charset="-128"/>
                <a:ea typeface="Meiryo" charset="-128"/>
                <a:cs typeface="Meiryo" charset="-128"/>
              </a:rPr>
              <a:t>Copyright </a:t>
            </a:r>
            <a:r>
              <a:rPr lang="en-GB" sz="2200" b="0" i="1" dirty="0">
                <a:solidFill>
                  <a:schemeClr val="tx1"/>
                </a:solidFill>
                <a:latin typeface="Meiryo" charset="-128"/>
                <a:ea typeface="Meiryo" charset="-128"/>
                <a:cs typeface="Meiryo" charset="-128"/>
              </a:rPr>
              <a:t>© </a:t>
            </a:r>
            <a:r>
              <a:rPr lang="en-GB" sz="2200" b="0" dirty="0">
                <a:solidFill>
                  <a:schemeClr val="tx1"/>
                </a:solidFill>
                <a:latin typeface="Meiryo" charset="-128"/>
                <a:ea typeface="Meiryo" charset="-128"/>
                <a:cs typeface="Meiryo" charset="-128"/>
              </a:rPr>
              <a:t>VTI Academy All Rights Reserved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E3CDD7E-E173-4A74-9533-427DE02233F9}"/>
              </a:ext>
            </a:extLst>
          </p:cNvPr>
          <p:cNvSpPr/>
          <p:nvPr/>
        </p:nvSpPr>
        <p:spPr>
          <a:xfrm>
            <a:off x="7195160" y="5450175"/>
            <a:ext cx="10095282" cy="14465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800" b="0" cap="none" spc="0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582079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1137285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Times New Roman" panose="02020603050405020304" pitchFamily="18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 smtClean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HelloWorld Program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sp>
        <p:nvSpPr>
          <p:cNvPr id="4" name="Text Placeholder 1"/>
          <p:cNvSpPr txBox="1">
            <a:spLocks/>
          </p:cNvSpPr>
          <p:nvPr/>
        </p:nvSpPr>
        <p:spPr>
          <a:xfrm>
            <a:off x="1601035" y="2265849"/>
            <a:ext cx="10610015" cy="1048852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marL="428625" indent="-428625" hangingPunct="1">
              <a:buFont typeface="Wingdings" panose="05000000000000000000" pitchFamily="2" charset="2"/>
              <a:buChar char="Ø"/>
            </a:pPr>
            <a:r>
              <a:rPr lang="en-US" sz="4000" dirty="0" smtClean="0"/>
              <a:t> </a:t>
            </a:r>
            <a:r>
              <a:rPr lang="en-US" sz="4000" dirty="0"/>
              <a:t>Step </a:t>
            </a:r>
            <a:r>
              <a:rPr lang="en-US" sz="4000" dirty="0" smtClean="0"/>
              <a:t>2: Create </a:t>
            </a:r>
            <a:r>
              <a:rPr lang="en-US" sz="4000" dirty="0"/>
              <a:t>Maven Project &amp; Install library</a:t>
            </a:r>
            <a:endParaRPr lang="en-US" sz="4000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5470" y="4388339"/>
            <a:ext cx="6033841" cy="559136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8269311" y="11100503"/>
            <a:ext cx="1713913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i="1" dirty="0">
                <a:hlinkClick r:id="rId3"/>
              </a:rPr>
              <a:t>https://mvnrepository.com/artifact/org.hibernate/hibernate-core/5.4.17.Final</a:t>
            </a:r>
            <a:endParaRPr lang="en-US" b="0" i="1" dirty="0"/>
          </a:p>
        </p:txBody>
      </p:sp>
      <p:sp>
        <p:nvSpPr>
          <p:cNvPr id="8" name="Rectangle 7"/>
          <p:cNvSpPr/>
          <p:nvPr/>
        </p:nvSpPr>
        <p:spPr>
          <a:xfrm>
            <a:off x="8609425" y="11806643"/>
            <a:ext cx="1525172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i="1" dirty="0">
                <a:hlinkClick r:id="rId4"/>
              </a:rPr>
              <a:t>https://mvnrepository.com/artifact/mysql/mysql-connector-java/8.0.20</a:t>
            </a:r>
            <a:endParaRPr lang="en-US" b="0" i="1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93169" y="2812303"/>
            <a:ext cx="12684873" cy="8166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596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1137285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Times New Roman" panose="02020603050405020304" pitchFamily="18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 smtClean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HelloWorld Program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sp>
        <p:nvSpPr>
          <p:cNvPr id="4" name="Text Placeholder 1"/>
          <p:cNvSpPr txBox="1">
            <a:spLocks/>
          </p:cNvSpPr>
          <p:nvPr/>
        </p:nvSpPr>
        <p:spPr>
          <a:xfrm>
            <a:off x="1601035" y="2265849"/>
            <a:ext cx="10610015" cy="1048852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marL="428625" indent="-428625" hangingPunct="1">
              <a:buFont typeface="Wingdings" panose="05000000000000000000" pitchFamily="2" charset="2"/>
              <a:buChar char="Ø"/>
            </a:pPr>
            <a:r>
              <a:rPr lang="en-US" sz="4000" dirty="0"/>
              <a:t> Step </a:t>
            </a:r>
            <a:r>
              <a:rPr lang="en-US" sz="4000" dirty="0" smtClean="0"/>
              <a:t>3: Create </a:t>
            </a:r>
            <a:r>
              <a:rPr lang="en-US" sz="4000" dirty="0"/>
              <a:t>the Configuration file</a:t>
            </a:r>
            <a:endParaRPr lang="en-US" sz="4000" dirty="0" smtClean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0713" y="3698337"/>
            <a:ext cx="13225167" cy="742679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2787" y="3698337"/>
            <a:ext cx="6301780" cy="5344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647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1137285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Times New Roman" panose="02020603050405020304" pitchFamily="18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 smtClean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HelloWorld Program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sp>
        <p:nvSpPr>
          <p:cNvPr id="4" name="Text Placeholder 1"/>
          <p:cNvSpPr txBox="1">
            <a:spLocks/>
          </p:cNvSpPr>
          <p:nvPr/>
        </p:nvSpPr>
        <p:spPr>
          <a:xfrm>
            <a:off x="1601035" y="2265849"/>
            <a:ext cx="10610015" cy="1048852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marL="428625" indent="-428625" hangingPunct="1">
              <a:buFont typeface="Wingdings" panose="05000000000000000000" pitchFamily="2" charset="2"/>
              <a:buChar char="Ø"/>
            </a:pPr>
            <a:r>
              <a:rPr lang="en-US" sz="4000" dirty="0" smtClean="0"/>
              <a:t> Step 4: Create </a:t>
            </a:r>
            <a:r>
              <a:rPr lang="en-US" sz="4000" dirty="0"/>
              <a:t>Persistent Object</a:t>
            </a:r>
            <a:endParaRPr lang="en-US" sz="4000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382" y="3124065"/>
            <a:ext cx="12782918" cy="9315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560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1137285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Times New Roman" panose="02020603050405020304" pitchFamily="18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 smtClean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HelloWorld Program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sp>
        <p:nvSpPr>
          <p:cNvPr id="4" name="Text Placeholder 1"/>
          <p:cNvSpPr txBox="1">
            <a:spLocks/>
          </p:cNvSpPr>
          <p:nvPr/>
        </p:nvSpPr>
        <p:spPr>
          <a:xfrm>
            <a:off x="1601035" y="2265849"/>
            <a:ext cx="10610015" cy="1048852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marL="428625" indent="-428625" hangingPunct="1">
              <a:buFont typeface="Wingdings" panose="05000000000000000000" pitchFamily="2" charset="2"/>
              <a:buChar char="Ø"/>
            </a:pPr>
            <a:r>
              <a:rPr lang="en-US" sz="4000" dirty="0" smtClean="0"/>
              <a:t> </a:t>
            </a:r>
            <a:r>
              <a:rPr lang="en-US" sz="4000" dirty="0"/>
              <a:t>Step </a:t>
            </a:r>
            <a:r>
              <a:rPr lang="en-US" sz="4000" dirty="0" smtClean="0"/>
              <a:t>5: Test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660" y="4687403"/>
            <a:ext cx="11774840" cy="681989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44450" y="3314701"/>
            <a:ext cx="11186104" cy="9017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242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Times New Roman"/>
        <a:ea typeface="Times New Roman"/>
        <a:cs typeface="Times New Roman"/>
      </a:majorFont>
      <a:minorFont>
        <a:latin typeface="Times New Roman"/>
        <a:ea typeface="Times New Roman"/>
        <a:cs typeface="Times New Roman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Times New Roman"/>
        <a:ea typeface="Times New Roman"/>
        <a:cs typeface="Times New Roman"/>
      </a:majorFont>
      <a:minorFont>
        <a:latin typeface="Times New Roman"/>
        <a:ea typeface="Times New Roman"/>
        <a:cs typeface="Times New Roman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26034</TotalTime>
  <Words>879</Words>
  <Application>Microsoft Office PowerPoint</Application>
  <PresentationFormat>Custom</PresentationFormat>
  <Paragraphs>196</Paragraphs>
  <Slides>55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2" baseType="lpstr">
      <vt:lpstr>Meiryo</vt:lpstr>
      <vt:lpstr>Calibri</vt:lpstr>
      <vt:lpstr>Courier New</vt:lpstr>
      <vt:lpstr>Tahoma</vt:lpstr>
      <vt:lpstr>Times New Roman</vt:lpstr>
      <vt:lpstr>Wingdings</vt:lpstr>
      <vt:lpstr>White</vt:lpstr>
      <vt:lpstr>PowerPoint Presentation</vt:lpstr>
      <vt:lpstr>Agenda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Nguyen Anh Quan (VTI.GA)</dc:creator>
  <cp:keywords/>
  <dc:description/>
  <cp:lastModifiedBy>pc</cp:lastModifiedBy>
  <cp:revision>3283</cp:revision>
  <cp:lastPrinted>2019-09-17T11:00:25Z</cp:lastPrinted>
  <dcterms:modified xsi:type="dcterms:W3CDTF">2022-04-01T08:55:04Z</dcterms:modified>
  <cp:category/>
</cp:coreProperties>
</file>